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77" r:id="rId2"/>
    <p:sldId id="257" r:id="rId3"/>
    <p:sldId id="258" r:id="rId4"/>
    <p:sldId id="259" r:id="rId5"/>
    <p:sldId id="260" r:id="rId6"/>
    <p:sldId id="270" r:id="rId7"/>
    <p:sldId id="268" r:id="rId8"/>
    <p:sldId id="262" r:id="rId9"/>
    <p:sldId id="271" r:id="rId10"/>
    <p:sldId id="272" r:id="rId11"/>
    <p:sldId id="267" r:id="rId12"/>
    <p:sldId id="274" r:id="rId13"/>
    <p:sldId id="264" r:id="rId14"/>
    <p:sldId id="275" r:id="rId15"/>
    <p:sldId id="265" r:id="rId16"/>
    <p:sldId id="276" r:id="rId17"/>
  </p:sldIdLst>
  <p:sldSz cx="14630400" cy="8229600"/>
  <p:notesSz cx="8229600" cy="14630400"/>
  <p:embeddedFontLst>
    <p:embeddedFont>
      <p:font typeface="Cambria" panose="02040503050406030204" pitchFamily="18" charset="0"/>
      <p:regular r:id="rId19"/>
      <p:bold r:id="rId20"/>
      <p:italic r:id="rId21"/>
      <p:boldItalic r:id="rId22"/>
    </p:embeddedFont>
    <p:embeddedFont>
      <p:font typeface="Kanit Light" panose="020B0604020202020204" charset="-34"/>
      <p:regular r:id="rId23"/>
    </p:embeddedFont>
  </p:embeddedFontLst>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59687" autoAdjust="0"/>
  </p:normalViewPr>
  <p:slideViewPr>
    <p:cSldViewPr snapToGrid="0" snapToObjects="1">
      <p:cViewPr varScale="1">
        <p:scale>
          <a:sx n="41" d="100"/>
          <a:sy n="41" d="100"/>
        </p:scale>
        <p:origin x="1944" y="38"/>
      </p:cViewPr>
      <p:guideLst/>
    </p:cSldViewPr>
  </p:slideViewPr>
  <p:notesTextViewPr>
    <p:cViewPr>
      <p:scale>
        <a:sx n="155" d="100"/>
        <a:sy n="15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8057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err="1">
                <a:solidFill>
                  <a:schemeClr val="tx1"/>
                </a:solidFill>
                <a:effectLst/>
                <a:latin typeface="Arial" panose="020B0604020202020204" pitchFamily="34" charset="0"/>
                <a:ea typeface="+mn-ea"/>
                <a:cs typeface="Arial" panose="020B0604020202020204" pitchFamily="34" charset="0"/>
              </a:rPr>
              <a:t>Chào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thầy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cô</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bạn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hôm</a:t>
            </a:r>
            <a:r>
              <a:rPr lang="en-US" sz="1200" b="0" kern="1200" dirty="0">
                <a:solidFill>
                  <a:schemeClr val="tx1"/>
                </a:solidFill>
                <a:effectLst/>
                <a:latin typeface="Arial" panose="020B0604020202020204" pitchFamily="34" charset="0"/>
                <a:ea typeface="+mn-ea"/>
                <a:cs typeface="Arial" panose="020B0604020202020204" pitchFamily="34" charset="0"/>
              </a:rPr>
              <a:t> nay </a:t>
            </a:r>
            <a:r>
              <a:rPr lang="en-US" sz="1200" b="0" kern="1200" dirty="0" err="1">
                <a:solidFill>
                  <a:schemeClr val="tx1"/>
                </a:solidFill>
                <a:effectLst/>
                <a:latin typeface="Arial" panose="020B0604020202020204" pitchFamily="34" charset="0"/>
                <a:ea typeface="+mn-ea"/>
                <a:cs typeface="Arial" panose="020B0604020202020204" pitchFamily="34" charset="0"/>
              </a:rPr>
              <a:t>em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xin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trình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bày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về</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chủ</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đề</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Tổ</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mềm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trung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gian</a:t>
            </a:r>
            <a:r>
              <a:rPr lang="en-US" sz="1200" b="0" kern="1200" dirty="0">
                <a:solidFill>
                  <a:schemeClr val="tx1"/>
                </a:solidFill>
                <a:effectLst/>
                <a:latin typeface="Arial" panose="020B0604020202020204" pitchFamily="34" charset="0"/>
                <a:ea typeface="+mn-ea"/>
                <a:cs typeface="Arial" panose="020B0604020202020204" pitchFamily="34" charset="0"/>
              </a:rPr>
              <a:t> – Middleware Organization.</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Trong </a:t>
            </a:r>
            <a:r>
              <a:rPr lang="en-US" sz="1200" b="0" kern="1200" dirty="0" err="1">
                <a:solidFill>
                  <a:schemeClr val="tx1"/>
                </a:solidFill>
                <a:effectLst/>
                <a:latin typeface="Arial" panose="020B0604020202020204" pitchFamily="34" charset="0"/>
                <a:ea typeface="+mn-ea"/>
                <a:cs typeface="Arial" panose="020B0604020202020204" pitchFamily="34" charset="0"/>
              </a:rPr>
              <a:t>bài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trình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bày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này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em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sẽ</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giới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thiệu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mềm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trung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được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tổ</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phân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tán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hai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mẫu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kế</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trọng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thường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được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áp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dụng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tổ</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mềm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trung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gian</a:t>
            </a:r>
            <a:r>
              <a:rPr lang="en-US" sz="1200" b="0" kern="1200" dirty="0">
                <a:solidFill>
                  <a:schemeClr val="tx1"/>
                </a:solidFill>
                <a:effectLst/>
                <a:latin typeface="Arial" panose="020B0604020202020204" pitchFamily="34" charset="0"/>
                <a:ea typeface="+mn-ea"/>
                <a:cs typeface="Arial" panose="020B0604020202020204" pitchFamily="34" charset="0"/>
              </a:rPr>
              <a:t> bao </a:t>
            </a:r>
            <a:r>
              <a:rPr lang="en-US" sz="1200" b="0" kern="1200" dirty="0" err="1">
                <a:solidFill>
                  <a:schemeClr val="tx1"/>
                </a:solidFill>
                <a:effectLst/>
                <a:latin typeface="Arial" panose="020B0604020202020204" pitchFamily="34" charset="0"/>
                <a:ea typeface="+mn-ea"/>
                <a:cs typeface="Arial" panose="020B0604020202020204" pitchFamily="34" charset="0"/>
              </a:rPr>
              <a:t>gồm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bộ</a:t>
            </a:r>
            <a:r>
              <a:rPr lang="en-US" sz="1200" b="0" kern="1200" dirty="0">
                <a:solidFill>
                  <a:schemeClr val="tx1"/>
                </a:solidFill>
                <a:effectLst/>
                <a:latin typeface="Arial" panose="020B0604020202020204" pitchFamily="34" charset="0"/>
                <a:ea typeface="+mn-ea"/>
                <a:cs typeface="Arial" panose="020B0604020202020204" pitchFamily="34" charset="0"/>
              </a:rPr>
              <a:t> bao (wrapper)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bộ</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đánh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chặn</a:t>
            </a:r>
            <a:r>
              <a:rPr lang="en-US" sz="1200" b="0" kern="1200" dirty="0">
                <a:solidFill>
                  <a:schemeClr val="tx1"/>
                </a:solidFill>
                <a:effectLst/>
                <a:latin typeface="Arial" panose="020B0604020202020204" pitchFamily="34" charset="0"/>
                <a:ea typeface="+mn-ea"/>
                <a:cs typeface="Arial" panose="020B0604020202020204" pitchFamily="34" charset="0"/>
              </a:rPr>
              <a:t> (interceptor) </a:t>
            </a:r>
            <a:r>
              <a:rPr lang="en-US" sz="1200" b="0" kern="1200" dirty="0" err="1">
                <a:solidFill>
                  <a:schemeClr val="tx1"/>
                </a:solidFill>
                <a:effectLst/>
                <a:latin typeface="Arial" panose="020B0604020202020204" pitchFamily="34" charset="0"/>
                <a:ea typeface="+mn-ea"/>
                <a:cs typeface="Arial" panose="020B0604020202020204" pitchFamily="34" charset="0"/>
              </a:rPr>
              <a:t>cung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với</a:t>
            </a:r>
            <a:r>
              <a:rPr lang="en-US" sz="1200" b="0" kern="1200" dirty="0">
                <a:solidFill>
                  <a:schemeClr val="tx1"/>
                </a:solidFill>
                <a:effectLst/>
                <a:latin typeface="Arial" panose="020B0604020202020204" pitchFamily="34" charset="0"/>
                <a:ea typeface="+mn-ea"/>
                <a:cs typeface="Arial" panose="020B0604020202020204" pitchFamily="34" charset="0"/>
              </a:rPr>
              <a:t> xu </a:t>
            </a:r>
            <a:r>
              <a:rPr lang="en-US" sz="1200" b="0" kern="1200" dirty="0" err="1">
                <a:solidFill>
                  <a:schemeClr val="tx1"/>
                </a:solidFill>
                <a:effectLst/>
                <a:latin typeface="Arial" panose="020B0604020202020204" pitchFamily="34" charset="0"/>
                <a:ea typeface="+mn-ea"/>
                <a:cs typeface="Arial" panose="020B0604020202020204" pitchFamily="34" charset="0"/>
              </a:rPr>
              <a:t>hướng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hiện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đại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thay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đổi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thời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thực</a:t>
            </a:r>
            <a:endParaRPr lang="en-US" b="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26482871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err="1">
                <a:solidFill>
                  <a:schemeClr val="tx1"/>
                </a:solidFill>
                <a:effectLst/>
                <a:latin typeface="Arial" panose="020B0604020202020204" pitchFamily="34" charset="0"/>
                <a:ea typeface="+mn-ea"/>
                <a:cs typeface="Arial" panose="020B0604020202020204" pitchFamily="34" charset="0"/>
              </a:rPr>
              <a:t>Trước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tiên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vào</a:t>
            </a:r>
            <a:r>
              <a:rPr lang="en-US" sz="1200" b="0" kern="1200" dirty="0">
                <a:solidFill>
                  <a:schemeClr val="tx1"/>
                </a:solidFill>
                <a:effectLst/>
                <a:latin typeface="Arial" panose="020B0604020202020204" pitchFamily="34" charset="0"/>
                <a:ea typeface="+mn-ea"/>
                <a:cs typeface="Arial" panose="020B0604020202020204" pitchFamily="34" charset="0"/>
              </a:rPr>
              <a:t> chi </a:t>
            </a:r>
            <a:r>
              <a:rPr lang="en-US" sz="1200" b="0" kern="1200" dirty="0" err="1">
                <a:solidFill>
                  <a:schemeClr val="tx1"/>
                </a:solidFill>
                <a:effectLst/>
                <a:latin typeface="Arial" panose="020B0604020202020204" pitchFamily="34" charset="0"/>
                <a:ea typeface="+mn-ea"/>
                <a:cs typeface="Arial" panose="020B0604020202020204" pitchFamily="34" charset="0"/>
              </a:rPr>
              <a:t>tiết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chúng</a:t>
            </a:r>
            <a:r>
              <a:rPr lang="en-US" sz="1200" b="0" kern="1200" dirty="0">
                <a:solidFill>
                  <a:schemeClr val="tx1"/>
                </a:solidFill>
                <a:effectLst/>
                <a:latin typeface="Arial" panose="020B0604020202020204" pitchFamily="34" charset="0"/>
                <a:ea typeface="+mn-ea"/>
                <a:cs typeface="Arial" panose="020B0604020202020204" pitchFamily="34" charset="0"/>
              </a:rPr>
              <a:t> ta </a:t>
            </a:r>
            <a:r>
              <a:rPr lang="en-US" sz="1200" b="0" kern="1200" dirty="0" err="1">
                <a:solidFill>
                  <a:schemeClr val="tx1"/>
                </a:solidFill>
                <a:effectLst/>
                <a:latin typeface="Arial" panose="020B0604020202020204" pitchFamily="34" charset="0"/>
                <a:ea typeface="+mn-ea"/>
                <a:cs typeface="Arial" panose="020B0604020202020204" pitchFamily="34" charset="0"/>
              </a:rPr>
              <a:t>cần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hiểu</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gì</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Middleware, hay </a:t>
            </a:r>
            <a:r>
              <a:rPr lang="en-US" sz="1200" b="0" kern="1200" dirty="0" err="1">
                <a:solidFill>
                  <a:schemeClr val="tx1"/>
                </a:solidFill>
                <a:effectLst/>
                <a:latin typeface="Arial" panose="020B0604020202020204" pitchFamily="34" charset="0"/>
                <a:ea typeface="+mn-ea"/>
                <a:cs typeface="Arial" panose="020B0604020202020204" pitchFamily="34" charset="0"/>
              </a:rPr>
              <a:t>còn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gọi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mềm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trung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một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lớp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mềm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nằm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giữa</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ứng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dụng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điều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hoặc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giữa</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phân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tán</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err="1">
                <a:solidFill>
                  <a:schemeClr val="tx1"/>
                </a:solidFill>
                <a:effectLst/>
                <a:latin typeface="Arial" panose="020B0604020202020204" pitchFamily="34" charset="0"/>
                <a:ea typeface="+mn-ea"/>
                <a:cs typeface="Arial" panose="020B0604020202020204" pitchFamily="34" charset="0"/>
              </a:rPr>
              <a:t>Mục</a:t>
            </a:r>
            <a:r>
              <a:rPr lang="en-US" sz="1200" b="0" kern="1200" baseline="0" dirty="0">
                <a:solidFill>
                  <a:schemeClr val="tx1"/>
                </a:solidFill>
                <a:effectLst/>
                <a:latin typeface="Arial" panose="020B0604020202020204" pitchFamily="34" charset="0"/>
                <a:ea typeface="+mn-ea"/>
                <a:cs typeface="Arial" panose="020B0604020202020204" pitchFamily="34" charset="0"/>
              </a:rPr>
              <a:t> </a:t>
            </a:r>
            <a:r>
              <a:rPr lang="en-US" sz="1200" b="0" kern="1200" baseline="0" dirty="0" err="1">
                <a:solidFill>
                  <a:schemeClr val="tx1"/>
                </a:solidFill>
                <a:effectLst/>
                <a:latin typeface="Arial" panose="020B0604020202020204" pitchFamily="34" charset="0"/>
                <a:ea typeface="+mn-ea"/>
                <a:cs typeface="Arial" panose="020B0604020202020204" pitchFamily="34" charset="0"/>
              </a:rPr>
              <a:t>tiêu</a:t>
            </a:r>
            <a:r>
              <a:rPr lang="en-US" sz="1200" b="0" kern="1200" baseline="0" dirty="0">
                <a:solidFill>
                  <a:schemeClr val="tx1"/>
                </a:solidFill>
                <a:effectLst/>
                <a:latin typeface="Arial" panose="020B0604020202020204" pitchFamily="34" charset="0"/>
                <a:ea typeface="+mn-ea"/>
                <a:cs typeface="Arial" panose="020B0604020202020204" pitchFamily="34" charset="0"/>
              </a:rPr>
              <a:t>: </a:t>
            </a:r>
            <a:r>
              <a:rPr lang="en-US" sz="1200" b="0" kern="1200" dirty="0">
                <a:solidFill>
                  <a:schemeClr val="tx1"/>
                </a:solidFill>
                <a:effectLst/>
                <a:latin typeface="Arial" panose="020B0604020202020204" pitchFamily="34" charset="0"/>
                <a:ea typeface="+mn-ea"/>
                <a:cs typeface="Arial" panose="020B0604020202020204" pitchFamily="34" charset="0"/>
              </a:rPr>
              <a:t>Middleware </a:t>
            </a:r>
            <a:r>
              <a:rPr lang="en-US" sz="1200" b="0" kern="1200" dirty="0" err="1">
                <a:solidFill>
                  <a:schemeClr val="tx1"/>
                </a:solidFill>
                <a:effectLst/>
                <a:latin typeface="Arial" panose="020B0604020202020204" pitchFamily="34" charset="0"/>
                <a:ea typeface="+mn-ea"/>
                <a:cs typeface="Arial" panose="020B0604020202020204" pitchFamily="34" charset="0"/>
              </a:rPr>
              <a:t>giúp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phân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tán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tiếp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với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nhau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một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hiệu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quả</a:t>
            </a:r>
            <a:r>
              <a:rPr lang="en-US" sz="1200" b="0" kern="1200" dirty="0">
                <a:solidFill>
                  <a:schemeClr val="tx1"/>
                </a:solidFill>
                <a:effectLst/>
                <a:latin typeface="Arial" panose="020B0604020202020204" pitchFamily="34" charset="0"/>
                <a:ea typeface="+mn-ea"/>
                <a:cs typeface="Arial" panose="020B0604020202020204" pitchFamily="34" charset="0"/>
              </a:rPr>
              <a:t>, minh </a:t>
            </a:r>
            <a:r>
              <a:rPr lang="en-US" sz="1200" b="0" kern="1200" dirty="0" err="1">
                <a:solidFill>
                  <a:schemeClr val="tx1"/>
                </a:solidFill>
                <a:effectLst/>
                <a:latin typeface="Arial" panose="020B0604020202020204" pitchFamily="34" charset="0"/>
                <a:ea typeface="+mn-ea"/>
                <a:cs typeface="Arial" panose="020B0604020202020204" pitchFamily="34" charset="0"/>
              </a:rPr>
              <a:t>bạch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liền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mạch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hoạt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động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cùng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nhau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không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tâm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đến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mỗi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được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bằng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ngôn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ngữ</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gì</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cài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đặt</a:t>
            </a:r>
            <a:r>
              <a:rPr lang="en-US" sz="1200" b="0" kern="1200" dirty="0">
                <a:solidFill>
                  <a:schemeClr val="tx1"/>
                </a:solidFill>
                <a:effectLst/>
                <a:latin typeface="Arial" panose="020B0604020202020204" pitchFamily="34" charset="0"/>
                <a:ea typeface="+mn-ea"/>
                <a:cs typeface="Arial" panose="020B0604020202020204" pitchFamily="34" charset="0"/>
              </a:rPr>
              <a:t> hay </a:t>
            </a:r>
            <a:r>
              <a:rPr lang="en-US" sz="1200" b="0" kern="1200" dirty="0" err="1">
                <a:solidFill>
                  <a:schemeClr val="tx1"/>
                </a:solidFill>
                <a:effectLst/>
                <a:latin typeface="Arial" panose="020B0604020202020204" pitchFamily="34" charset="0"/>
                <a:ea typeface="+mn-ea"/>
                <a:cs typeface="Arial" panose="020B0604020202020204" pitchFamily="34" charset="0"/>
              </a:rPr>
              <a:t>vận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nền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tảng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nào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thế</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nào</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Các </a:t>
            </a:r>
            <a:r>
              <a:rPr lang="en-US" sz="1200" b="0" kern="1200" dirty="0" err="1">
                <a:solidFill>
                  <a:schemeClr val="tx1"/>
                </a:solidFill>
                <a:effectLst/>
                <a:latin typeface="Arial" panose="020B0604020202020204" pitchFamily="34" charset="0"/>
                <a:ea typeface="+mn-ea"/>
                <a:cs typeface="Arial" panose="020B0604020202020204" pitchFamily="34" charset="0"/>
              </a:rPr>
              <a:t>chức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năng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chính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của</a:t>
            </a:r>
            <a:r>
              <a:rPr lang="en-US" sz="1200" b="0" kern="1200" dirty="0">
                <a:solidFill>
                  <a:schemeClr val="tx1"/>
                </a:solidFill>
                <a:effectLst/>
                <a:latin typeface="Arial" panose="020B0604020202020204" pitchFamily="34" charset="0"/>
                <a:ea typeface="+mn-ea"/>
                <a:cs typeface="Arial" panose="020B0604020202020204" pitchFamily="34" charset="0"/>
              </a:rPr>
              <a:t> middleware bao </a:t>
            </a:r>
            <a:r>
              <a:rPr lang="en-US" sz="1200" b="0" kern="1200" dirty="0" err="1">
                <a:solidFill>
                  <a:schemeClr val="tx1"/>
                </a:solidFill>
                <a:effectLst/>
                <a:latin typeface="Arial" panose="020B0604020202020204" pitchFamily="34" charset="0"/>
                <a:ea typeface="+mn-ea"/>
                <a:cs typeface="Arial" panose="020B0604020202020204" pitchFamily="34" charset="0"/>
              </a:rPr>
              <a:t>gồm</a:t>
            </a:r>
            <a:r>
              <a:rPr lang="en-US" sz="1200" b="0" kern="1200" dirty="0">
                <a:solidFill>
                  <a:schemeClr val="tx1"/>
                </a:solidFill>
                <a:effectLst/>
                <a:latin typeface="Arial" panose="020B0604020202020204" pitchFamily="34" charset="0"/>
                <a:ea typeface="+mn-ea"/>
                <a:cs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2C3249"/>
                </a:solidFill>
                <a:latin typeface="Arial" panose="020B0604020202020204" pitchFamily="34" charset="0"/>
                <a:ea typeface="Martel Sans" pitchFamily="34" charset="-122"/>
                <a:cs typeface="Arial" panose="020B0604020202020204" pitchFamily="34" charset="0"/>
              </a:rPr>
              <a:t>Giao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tiếp</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và</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Truyền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dữ</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liệu</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Đảm</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bảo</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dữ</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liệu</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được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trao</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đổi</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hiệu</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quả</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giữa</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các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tiến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trình</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giữa</a:t>
            </a:r>
            <a:r>
              <a:rPr lang="en-US" sz="1200" b="0" dirty="0">
                <a:solidFill>
                  <a:srgbClr val="2C3249"/>
                </a:solidFill>
                <a:latin typeface="Arial" panose="020B0604020202020204" pitchFamily="34" charset="0"/>
                <a:ea typeface="Martel Sans" pitchFamily="34" charset="-122"/>
                <a:cs typeface="Arial" panose="020B0604020202020204" pitchFamily="34" charset="0"/>
              </a:rPr>
              <a:t> client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và</a:t>
            </a:r>
            <a:r>
              <a:rPr lang="en-US" sz="1200" b="0" dirty="0">
                <a:solidFill>
                  <a:srgbClr val="2C3249"/>
                </a:solidFill>
                <a:latin typeface="Arial" panose="020B0604020202020204" pitchFamily="34" charset="0"/>
                <a:ea typeface="Martel Sans" pitchFamily="34" charset="-122"/>
                <a:cs typeface="Arial" panose="020B0604020202020204" pitchFamily="34" charset="0"/>
              </a:rPr>
              <a:t> server,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giữa</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các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hệ</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thống</a:t>
            </a:r>
            <a:r>
              <a:rPr lang="en-US" sz="1200" b="0" dirty="0">
                <a:solidFill>
                  <a:srgbClr val="2C3249"/>
                </a:solidFill>
                <a:latin typeface="Arial" panose="020B0604020202020204" pitchFamily="34" charset="0"/>
                <a:ea typeface="Martel Sans" pitchFamily="34" charset="-122"/>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2C3249"/>
                </a:solidFill>
                <a:latin typeface="Arial" panose="020B0604020202020204" pitchFamily="34" charset="0"/>
                <a:ea typeface="Martel Sans" pitchFamily="34" charset="-122"/>
                <a:cs typeface="Arial" panose="020B0604020202020204" pitchFamily="34" charset="0"/>
              </a:rPr>
              <a:t>Quản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lý</a:t>
            </a:r>
            <a:r>
              <a:rPr lang="en-US" sz="1200" b="0" dirty="0">
                <a:solidFill>
                  <a:srgbClr val="2C3249"/>
                </a:solidFill>
                <a:latin typeface="Arial" panose="020B0604020202020204" pitchFamily="34" charset="0"/>
                <a:ea typeface="Martel Sans" pitchFamily="34" charset="-122"/>
                <a:cs typeface="Arial" panose="020B0604020202020204" pitchFamily="34" charset="0"/>
              </a:rPr>
              <a:t> Tài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nguyên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và</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Truy</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cập</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Điều</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phối</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việc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sử</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dụng</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tài</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nguyên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và</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kiểm</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soát</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quyền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truy</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cập</a:t>
            </a:r>
            <a:r>
              <a:rPr lang="en-US" sz="1200" b="0" dirty="0">
                <a:solidFill>
                  <a:srgbClr val="2C3249"/>
                </a:solidFill>
                <a:latin typeface="Arial" panose="020B0604020202020204" pitchFamily="34" charset="0"/>
                <a:ea typeface="Martel Sans" pitchFamily="34" charset="-122"/>
                <a:cs typeface="Arial" panose="020B0604020202020204" pitchFamily="34" charset="0"/>
              </a:rPr>
              <a:t>.</a:t>
            </a:r>
            <a:endParaRPr lang="en-US"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đặc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biệt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tăng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tính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mở</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của</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 </a:t>
            </a:r>
            <a:r>
              <a:rPr lang="en-US" sz="1200" b="0" kern="1200" dirty="0" err="1">
                <a:solidFill>
                  <a:schemeClr val="tx1"/>
                </a:solidFill>
                <a:effectLst/>
                <a:latin typeface="Arial" panose="020B0604020202020204" pitchFamily="34" charset="0"/>
                <a:ea typeface="+mn-ea"/>
                <a:cs typeface="Arial" panose="020B0604020202020204" pitchFamily="34" charset="0"/>
              </a:rPr>
              <a:t>tức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khả</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năng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tích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hợp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mở</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rộng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không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lại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toàn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bộ</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Giúp</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hệ</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thống</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dễ</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dàng</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mở</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rộng</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và</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tích</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hợp</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với</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các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thành</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phần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mới</a:t>
            </a:r>
            <a:r>
              <a:rPr lang="en-US" sz="1200" b="0" dirty="0">
                <a:solidFill>
                  <a:srgbClr val="2C3249"/>
                </a:solidFill>
                <a:latin typeface="Arial" panose="020B0604020202020204" pitchFamily="34" charset="0"/>
                <a:ea typeface="Martel Sans" pitchFamily="34" charset="-122"/>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Trong </a:t>
            </a:r>
            <a:r>
              <a:rPr lang="en-US" sz="1200" b="0" kern="1200" dirty="0" err="1">
                <a:solidFill>
                  <a:schemeClr val="tx1"/>
                </a:solidFill>
                <a:effectLst/>
                <a:latin typeface="Arial" panose="020B0604020202020204" pitchFamily="34" charset="0"/>
                <a:ea typeface="+mn-ea"/>
                <a:cs typeface="Arial" panose="020B0604020202020204" pitchFamily="34" charset="0"/>
              </a:rPr>
              <a:t>thời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đại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ngày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càng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tạp</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đóng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vai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trò</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nền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tảng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không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thiếu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việc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xây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dựng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ứng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dụng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phân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tán</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endParaRPr lang="en-US" b="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7828419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051A54-B164-3961-F33D-C4F1549DC1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69F353-7E46-2574-E9FD-1BC68BFD56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8DAF7C-99B5-985B-305E-DED2C9B5FDF8}"/>
              </a:ext>
            </a:extLst>
          </p:cNvPr>
          <p:cNvSpPr>
            <a:spLocks noGrp="1"/>
          </p:cNvSpPr>
          <p:nvPr>
            <p:ph type="body" idx="1"/>
          </p:nvPr>
        </p:nvSpPr>
        <p:spPr/>
        <p:txBody>
          <a:bodyPr/>
          <a:lstStyle/>
          <a:p>
            <a:r>
              <a:rPr lang="en-US" sz="1200" b="0" kern="1200" dirty="0">
                <a:solidFill>
                  <a:schemeClr val="tx1"/>
                </a:solidFill>
                <a:effectLst/>
                <a:latin typeface="Arial" panose="020B0604020202020204" pitchFamily="34" charset="0"/>
                <a:ea typeface="+mn-ea"/>
                <a:cs typeface="Arial" panose="020B0604020202020204" pitchFamily="34" charset="0"/>
              </a:rPr>
              <a:t>Như </a:t>
            </a:r>
            <a:r>
              <a:rPr lang="en-US" sz="1200" b="0" kern="1200" dirty="0" err="1">
                <a:solidFill>
                  <a:schemeClr val="tx1"/>
                </a:solidFill>
                <a:effectLst/>
                <a:latin typeface="Arial" panose="020B0604020202020204" pitchFamily="34" charset="0"/>
                <a:ea typeface="+mn-ea"/>
                <a:cs typeface="Arial" panose="020B0604020202020204" pitchFamily="34" charset="0"/>
              </a:rPr>
              <a:t>chúng</a:t>
            </a:r>
            <a:r>
              <a:rPr lang="en-US" sz="1200" b="0" kern="1200" dirty="0">
                <a:solidFill>
                  <a:schemeClr val="tx1"/>
                </a:solidFill>
                <a:effectLst/>
                <a:latin typeface="Arial" panose="020B0604020202020204" pitchFamily="34" charset="0"/>
                <a:ea typeface="+mn-ea"/>
                <a:cs typeface="Arial" panose="020B0604020202020204" pitchFamily="34" charset="0"/>
              </a:rPr>
              <a:t> ta </a:t>
            </a:r>
            <a:r>
              <a:rPr lang="en-US" sz="1200" b="0" kern="1200" dirty="0" err="1">
                <a:solidFill>
                  <a:schemeClr val="tx1"/>
                </a:solidFill>
                <a:effectLst/>
                <a:latin typeface="Arial" panose="020B0604020202020204" pitchFamily="34" charset="0"/>
                <a:ea typeface="+mn-ea"/>
                <a:cs typeface="Arial" panose="020B0604020202020204" pitchFamily="34" charset="0"/>
              </a:rPr>
              <a:t>đã</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thấy</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đóng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vai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trò</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trung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điều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trọng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phân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tán</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Tuy </a:t>
            </a:r>
            <a:r>
              <a:rPr lang="en-US" sz="1200" b="0" kern="1200" dirty="0" err="1">
                <a:solidFill>
                  <a:schemeClr val="tx1"/>
                </a:solidFill>
                <a:effectLst/>
                <a:latin typeface="Arial" panose="020B0604020202020204" pitchFamily="34" charset="0"/>
                <a:ea typeface="+mn-ea"/>
                <a:cs typeface="Arial" panose="020B0604020202020204" pitchFamily="34" charset="0"/>
              </a:rPr>
              <a:t>nhiên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môi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trường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ngày</a:t>
            </a:r>
            <a:r>
              <a:rPr lang="en-US" sz="1200" b="0" kern="1200" dirty="0">
                <a:solidFill>
                  <a:schemeClr val="tx1"/>
                </a:solidFill>
                <a:effectLst/>
                <a:latin typeface="Arial" panose="020B0604020202020204" pitchFamily="34" charset="0"/>
                <a:ea typeface="+mn-ea"/>
                <a:cs typeface="Arial" panose="020B0604020202020204" pitchFamily="34" charset="0"/>
              </a:rPr>
              <a:t> nay </a:t>
            </a:r>
            <a:r>
              <a:rPr lang="en-US" sz="1200" b="0" kern="1200" dirty="0" err="1">
                <a:solidFill>
                  <a:schemeClr val="tx1"/>
                </a:solidFill>
                <a:effectLst/>
                <a:latin typeface="Arial" panose="020B0604020202020204" pitchFamily="34" charset="0"/>
                <a:ea typeface="+mn-ea"/>
                <a:cs typeface="Arial" panose="020B0604020202020204" pitchFamily="34" charset="0"/>
              </a:rPr>
              <a:t>luôn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thay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đổi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nhanh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chóng</a:t>
            </a:r>
            <a:r>
              <a:rPr lang="en-US" sz="1200" b="0" kern="1200" dirty="0">
                <a:solidFill>
                  <a:schemeClr val="tx1"/>
                </a:solidFill>
                <a:effectLst/>
                <a:latin typeface="Arial" panose="020B0604020202020204" pitchFamily="34" charset="0"/>
                <a:ea typeface="+mn-ea"/>
                <a:cs typeface="Arial" panose="020B0604020202020204" pitchFamily="34" charset="0"/>
              </a:rPr>
              <a:t> – </a:t>
            </a:r>
            <a:r>
              <a:rPr lang="en-US" sz="1200" b="0" kern="1200" dirty="0" err="1">
                <a:solidFill>
                  <a:schemeClr val="tx1"/>
                </a:solidFill>
                <a:effectLst/>
                <a:latin typeface="Arial" panose="020B0604020202020204" pitchFamily="34" charset="0"/>
                <a:ea typeface="+mn-ea"/>
                <a:cs typeface="Arial" panose="020B0604020202020204" pitchFamily="34" charset="0"/>
              </a:rPr>
              <a:t>ví</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dụ</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a:solidFill>
                  <a:schemeClr val="tx1"/>
                </a:solidFill>
                <a:effectLst/>
                <a:latin typeface="Arial" panose="020B0604020202020204" pitchFamily="34" charset="0"/>
                <a:ea typeface="+mn-ea"/>
                <a:cs typeface="Arial" panose="020B0604020202020204" pitchFamily="34" charset="0"/>
              </a:rPr>
              <a:t>Người </a:t>
            </a:r>
            <a:r>
              <a:rPr lang="en-US" sz="1200" b="0" kern="1200" dirty="0" err="1">
                <a:solidFill>
                  <a:schemeClr val="tx1"/>
                </a:solidFill>
                <a:effectLst/>
                <a:latin typeface="Arial" panose="020B0604020202020204" pitchFamily="34" charset="0"/>
                <a:ea typeface="+mn-ea"/>
                <a:cs typeface="Arial" panose="020B0604020202020204" pitchFamily="34" charset="0"/>
              </a:rPr>
              <a:t>dùng</a:t>
            </a:r>
            <a:r>
              <a:rPr lang="en-US" sz="1200" b="0" kern="1200" dirty="0">
                <a:solidFill>
                  <a:schemeClr val="tx1"/>
                </a:solidFill>
                <a:effectLst/>
                <a:latin typeface="Arial" panose="020B0604020202020204" pitchFamily="34" charset="0"/>
                <a:ea typeface="+mn-ea"/>
                <a:cs typeface="Arial" panose="020B0604020202020204" pitchFamily="34" charset="0"/>
              </a:rPr>
              <a:t> di </a:t>
            </a:r>
            <a:r>
              <a:rPr lang="en-US" sz="1200" b="0" kern="1200" dirty="0" err="1">
                <a:solidFill>
                  <a:schemeClr val="tx1"/>
                </a:solidFill>
                <a:effectLst/>
                <a:latin typeface="Arial" panose="020B0604020202020204" pitchFamily="34" charset="0"/>
                <a:ea typeface="+mn-ea"/>
                <a:cs typeface="Arial" panose="020B0604020202020204" pitchFamily="34" charset="0"/>
              </a:rPr>
              <a:t>chuyển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liên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tục</a:t>
            </a:r>
            <a:r>
              <a:rPr lang="en-US" sz="1200" b="0" kern="1200" dirty="0">
                <a:solidFill>
                  <a:schemeClr val="tx1"/>
                </a:solidFill>
                <a:effectLst/>
                <a:latin typeface="Arial" panose="020B0604020202020204" pitchFamily="34" charset="0"/>
                <a:ea typeface="+mn-ea"/>
                <a:cs typeface="Arial" panose="020B0604020202020204" pitchFamily="34" charset="0"/>
              </a:rPr>
              <a:t> (mobility),</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err="1">
                <a:solidFill>
                  <a:schemeClr val="tx1"/>
                </a:solidFill>
                <a:effectLst/>
                <a:latin typeface="Arial" panose="020B0604020202020204" pitchFamily="34" charset="0"/>
                <a:ea typeface="+mn-ea"/>
                <a:cs typeface="Arial" panose="020B0604020202020204" pitchFamily="34" charset="0"/>
              </a:rPr>
              <a:t>Mạng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chất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lượng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không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ổn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định</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a:solidFill>
                  <a:schemeClr val="tx1"/>
                </a:solidFill>
                <a:effectLst/>
                <a:latin typeface="Arial" panose="020B0604020202020204" pitchFamily="34" charset="0"/>
                <a:ea typeface="+mn-ea"/>
                <a:cs typeface="Arial" panose="020B0604020202020204" pitchFamily="34" charset="0"/>
              </a:rPr>
              <a:t>Hay </a:t>
            </a:r>
            <a:r>
              <a:rPr lang="en-US" sz="1200" b="0" kern="1200" dirty="0" err="1">
                <a:solidFill>
                  <a:schemeClr val="tx1"/>
                </a:solidFill>
                <a:effectLst/>
                <a:latin typeface="Arial" panose="020B0604020202020204" pitchFamily="34" charset="0"/>
                <a:ea typeface="+mn-ea"/>
                <a:cs typeface="Arial" panose="020B0604020202020204" pitchFamily="34" charset="0"/>
              </a:rPr>
              <a:t>thiết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bị</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cứng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gặp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lỗi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hoặc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hết</a:t>
            </a:r>
            <a:r>
              <a:rPr lang="en-US" sz="1200" b="0" kern="1200" dirty="0">
                <a:solidFill>
                  <a:schemeClr val="tx1"/>
                </a:solidFill>
                <a:effectLst/>
                <a:latin typeface="Arial" panose="020B0604020202020204" pitchFamily="34" charset="0"/>
                <a:ea typeface="+mn-ea"/>
                <a:cs typeface="Arial" panose="020B0604020202020204" pitchFamily="34" charset="0"/>
              </a:rPr>
              <a:t> pin...</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err="1">
                <a:solidFill>
                  <a:schemeClr val="tx1"/>
                </a:solidFill>
                <a:effectLst/>
                <a:latin typeface="Arial" panose="020B0604020202020204" pitchFamily="34" charset="0"/>
                <a:ea typeface="+mn-ea"/>
                <a:cs typeface="Arial" panose="020B0604020202020204" pitchFamily="34" charset="0"/>
              </a:rPr>
              <a:t>Nếu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ứng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dụng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phải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tự</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xử</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lý</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tất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cả</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thay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đổi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này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thì</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sẽ</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rất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tạp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thiếu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hiệu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quả</a:t>
            </a:r>
            <a:r>
              <a:rPr lang="en-US" sz="1200" b="0" kern="1200" dirty="0">
                <a:solidFill>
                  <a:schemeClr val="tx1"/>
                </a:solidFill>
                <a:effectLst/>
                <a:latin typeface="Arial" panose="020B0604020202020204" pitchFamily="34" charset="0"/>
                <a:ea typeface="+mn-ea"/>
                <a:cs typeface="Arial" panose="020B0604020202020204" pitchFamily="34" charset="0"/>
              </a:rPr>
              <a:t>. Cho </a:t>
            </a:r>
            <a:r>
              <a:rPr lang="en-US" sz="1200" b="0" kern="1200" dirty="0" err="1">
                <a:solidFill>
                  <a:schemeClr val="tx1"/>
                </a:solidFill>
                <a:effectLst/>
                <a:latin typeface="Arial" panose="020B0604020202020204" pitchFamily="34" charset="0"/>
                <a:ea typeface="+mn-ea"/>
                <a:cs typeface="Arial" panose="020B0604020202020204" pitchFamily="34" charset="0"/>
              </a:rPr>
              <a:t>nên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nhiệm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vụ</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được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chuyển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cho</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nó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phải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chủ</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động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thích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nghi</a:t>
            </a:r>
            <a:r>
              <a:rPr lang="en-US" sz="1200" b="0" kern="1200" dirty="0">
                <a:solidFill>
                  <a:schemeClr val="tx1"/>
                </a:solidFill>
                <a:effectLst/>
                <a:latin typeface="Arial" panose="020B0604020202020204" pitchFamily="34" charset="0"/>
                <a:ea typeface="+mn-ea"/>
                <a:cs typeface="Arial" panose="020B0604020202020204" pitchFamily="34" charset="0"/>
              </a:rPr>
              <a:t> –&gt;</a:t>
            </a:r>
            <a:r>
              <a:rPr lang="en-US" sz="1200" b="0" kern="1200" baseline="0" dirty="0">
                <a:solidFill>
                  <a:schemeClr val="tx1"/>
                </a:solidFill>
                <a:effectLst/>
                <a:latin typeface="Arial" panose="020B0604020202020204" pitchFamily="34" charset="0"/>
                <a:ea typeface="+mn-ea"/>
                <a:cs typeface="Arial" panose="020B0604020202020204" pitchFamily="34" charset="0"/>
              </a:rPr>
              <a:t> </a:t>
            </a:r>
            <a:r>
              <a:rPr lang="vi-VN" sz="1200" b="0" kern="1200" dirty="0">
                <a:solidFill>
                  <a:schemeClr val="tx1"/>
                </a:solidFill>
                <a:effectLst/>
                <a:latin typeface="Arial" panose="020B0604020202020204" pitchFamily="34" charset="0"/>
                <a:ea typeface="+mn-ea"/>
                <a:cs typeface="Arial" panose="020B0604020202020204" pitchFamily="34" charset="0"/>
              </a:rPr>
              <a:t>Từ nhu cầu đó, nhiều nhà thiết kế đã nghiên cứu xây dựng </a:t>
            </a:r>
            <a:r>
              <a:rPr lang="en-US" sz="1200" b="0" kern="1200" dirty="0">
                <a:solidFill>
                  <a:schemeClr val="tx1"/>
                </a:solidFill>
                <a:effectLst/>
                <a:latin typeface="Arial" panose="020B0604020202020204" pitchFamily="34" charset="0"/>
                <a:ea typeface="+mn-ea"/>
                <a:cs typeface="Arial" panose="020B0604020202020204" pitchFamily="34" charset="0"/>
              </a:rPr>
              <a:t>middleware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vi-VN" sz="1200" b="0" kern="1200" dirty="0">
                <a:solidFill>
                  <a:schemeClr val="tx1"/>
                </a:solidFill>
                <a:effectLst/>
                <a:latin typeface="Arial" panose="020B0604020202020204" pitchFamily="34" charset="0"/>
                <a:ea typeface="+mn-ea"/>
                <a:cs typeface="Arial" panose="020B0604020202020204" pitchFamily="34" charset="0"/>
              </a:rPr>
              <a:t> thích nghi được</a:t>
            </a:r>
            <a:r>
              <a:rPr lang="en-US" sz="1200" b="0" kern="1200" baseline="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thay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đổi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thích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ứng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linh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hoạt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thời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thực</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mn-lt"/>
              <a:ea typeface="+mn-ea"/>
              <a:cs typeface="Arial" panose="020B0604020202020204" pitchFamily="34" charset="0"/>
            </a:endParaRPr>
          </a:p>
        </p:txBody>
      </p:sp>
      <p:sp>
        <p:nvSpPr>
          <p:cNvPr id="4" name="Slide Number Placeholder 3">
            <a:extLst>
              <a:ext uri="{FF2B5EF4-FFF2-40B4-BE49-F238E27FC236}">
                <a16:creationId xmlns:a16="http://schemas.microsoft.com/office/drawing/2014/main" id="{F4DF78EE-F1D4-E923-4291-EBD5D7053D81}"/>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3730343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7049258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dirty="0">
                <a:latin typeface="Arial" panose="020B0604020202020204" pitchFamily="34" charset="0"/>
                <a:cs typeface="Arial" panose="020B0604020202020204" pitchFamily="34" charset="0"/>
              </a:rPr>
              <a:t>Thiết kế theo thành phần (Component-Based Design) là một trong những phương pháp phổ biến nhất để xây dựng phần mềm trung gian (middleware) có khả năng thay đổi linh hoạt. Trong mô hình này, middleware được chia thành các thành phần riêng biệt, mỗi thành phần đảm nhiệm một chức năng cụ thể như: truyền thông, bảo mật, định tuyến, ghi log,...</a:t>
            </a:r>
          </a:p>
          <a:p>
            <a:r>
              <a:rPr lang="vi-VN" b="0" dirty="0">
                <a:latin typeface="Arial" panose="020B0604020202020204" pitchFamily="34" charset="0"/>
                <a:cs typeface="Arial" panose="020B0604020202020204" pitchFamily="34" charset="0"/>
              </a:rPr>
              <a:t>Hệ thống có thể được cấu hình tĩnh tại thời điểm thiết kế, hoặc cấu hình động tại thời gian chạy. Để hỗ trợ cấu hình động, cần có cơ chế ràng buộc trễ (late binding) – nghĩa là các thành phần không được liên kết sẵn từ trước, mà sẽ được ràng buộc vào hệ thống khi chạy. Mô hình này đã được áp dụng thành công trong cả môi trường lập trình và hệ điều hành.</a:t>
            </a:r>
          </a:p>
          <a:p>
            <a:r>
              <a:rPr lang="vi-VN" b="0" dirty="0">
                <a:latin typeface="Arial" panose="020B0604020202020204" pitchFamily="34" charset="0"/>
                <a:cs typeface="Arial" panose="020B0604020202020204" pitchFamily="34" charset="0"/>
              </a:rPr>
              <a:t>Ưu điểm nổi bật của thiết kế theo thành phần là:</a:t>
            </a:r>
          </a:p>
          <a:p>
            <a:r>
              <a:rPr lang="en-US" b="0" dirty="0">
                <a:latin typeface="Arial" panose="020B0604020202020204" pitchFamily="34" charset="0"/>
                <a:cs typeface="Arial" panose="020B0604020202020204" pitchFamily="34" charset="0"/>
              </a:rPr>
              <a:t>- </a:t>
            </a:r>
            <a:r>
              <a:rPr lang="vi-VN" b="0" dirty="0">
                <a:latin typeface="Arial" panose="020B0604020202020204" pitchFamily="34" charset="0"/>
                <a:cs typeface="Arial" panose="020B0604020202020204" pitchFamily="34" charset="0"/>
              </a:rPr>
              <a:t>Có thể nạp (load) hoặc gỡ (unload) từng thành phần một cách linh hoạt ngay khi hệ thống đang chạy.</a:t>
            </a:r>
          </a:p>
          <a:p>
            <a:r>
              <a:rPr lang="en-US" b="0" dirty="0">
                <a:latin typeface="Arial" panose="020B0604020202020204" pitchFamily="34" charset="0"/>
                <a:cs typeface="Arial" panose="020B0604020202020204" pitchFamily="34" charset="0"/>
              </a:rPr>
              <a:t>-</a:t>
            </a:r>
            <a:r>
              <a:rPr lang="en-US" b="0" baseline="0" dirty="0">
                <a:latin typeface="Arial" panose="020B0604020202020204" pitchFamily="34" charset="0"/>
                <a:cs typeface="Arial" panose="020B0604020202020204" pitchFamily="34" charset="0"/>
              </a:rPr>
              <a:t> </a:t>
            </a:r>
            <a:r>
              <a:rPr lang="vi-VN" b="0" dirty="0">
                <a:latin typeface="Arial" panose="020B0604020202020204" pitchFamily="34" charset="0"/>
                <a:cs typeface="Arial" panose="020B0604020202020204" pitchFamily="34" charset="0"/>
              </a:rPr>
              <a:t>Có thể thay thế một thành phần cũ bằng thành phần mới mà không cần dừng toàn bộ hệ thống.</a:t>
            </a:r>
          </a:p>
          <a:p>
            <a:r>
              <a:rPr lang="vi-VN" b="0" dirty="0">
                <a:latin typeface="Arial" panose="020B0604020202020204" pitchFamily="34" charset="0"/>
                <a:cs typeface="Arial" panose="020B0604020202020204" pitchFamily="34" charset="0"/>
              </a:rPr>
              <a:t>Tuy nhiên, để đạt được khả năng linh hoạt đó, hệ thống cần đảm bảo hai điều kiện quan trọng:</a:t>
            </a:r>
          </a:p>
          <a:p>
            <a:r>
              <a:rPr lang="vi-VN" b="0" dirty="0">
                <a:latin typeface="Arial" panose="020B0604020202020204" pitchFamily="34" charset="0"/>
                <a:cs typeface="Arial" panose="020B0604020202020204" pitchFamily="34" charset="0"/>
              </a:rPr>
              <a:t>Hỗ trợ late binding tại thời gian chạy.</a:t>
            </a:r>
          </a:p>
          <a:p>
            <a:r>
              <a:rPr lang="en-US" b="0" dirty="0" err="1">
                <a:latin typeface="Arial" panose="020B0604020202020204" pitchFamily="34" charset="0"/>
                <a:cs typeface="Arial" panose="020B0604020202020204" pitchFamily="34" charset="0"/>
              </a:rPr>
              <a:t>Và</a:t>
            </a:r>
            <a:r>
              <a:rPr lang="en-US" b="0" dirty="0">
                <a:latin typeface="Arial" panose="020B0604020202020204" pitchFamily="34" charset="0"/>
                <a:cs typeface="Arial" panose="020B0604020202020204" pitchFamily="34" charset="0"/>
              </a:rPr>
              <a:t> </a:t>
            </a:r>
            <a:r>
              <a:rPr lang="vi-VN" b="0" dirty="0">
                <a:latin typeface="Arial" panose="020B0604020202020204" pitchFamily="34" charset="0"/>
                <a:cs typeface="Arial" panose="020B0604020202020204" pitchFamily="34" charset="0"/>
              </a:rPr>
              <a:t>Mỗi thành phần phải khai báo rõ ràng:</a:t>
            </a:r>
            <a:r>
              <a:rPr lang="en-US" b="0" dirty="0">
                <a:latin typeface="Arial" panose="020B0604020202020204" pitchFamily="34" charset="0"/>
                <a:cs typeface="Arial" panose="020B0604020202020204" pitchFamily="34" charset="0"/>
              </a:rPr>
              <a:t> </a:t>
            </a:r>
            <a:r>
              <a:rPr lang="vi-VN" b="0" dirty="0">
                <a:latin typeface="Arial" panose="020B0604020202020204" pitchFamily="34" charset="0"/>
                <a:cs typeface="Arial" panose="020B0604020202020204" pitchFamily="34" charset="0"/>
              </a:rPr>
              <a:t>Giao diện mà nó cung cấp (provided interface)</a:t>
            </a:r>
            <a:r>
              <a:rPr lang="en-US" b="0" dirty="0">
                <a:latin typeface="Arial" panose="020B0604020202020204" pitchFamily="34" charset="0"/>
                <a:cs typeface="Arial" panose="020B0604020202020204" pitchFamily="34" charset="0"/>
              </a:rPr>
              <a:t> </a:t>
            </a:r>
            <a:r>
              <a:rPr lang="en-US" b="0" dirty="0" err="1">
                <a:latin typeface="Arial" panose="020B0604020202020204" pitchFamily="34" charset="0"/>
                <a:cs typeface="Arial" panose="020B0604020202020204" pitchFamily="34" charset="0"/>
              </a:rPr>
              <a:t>và</a:t>
            </a:r>
            <a:r>
              <a:rPr lang="en-US" b="0" dirty="0">
                <a:latin typeface="Arial" panose="020B0604020202020204" pitchFamily="34" charset="0"/>
                <a:cs typeface="Arial" panose="020B0604020202020204" pitchFamily="34" charset="0"/>
              </a:rPr>
              <a:t> </a:t>
            </a:r>
            <a:r>
              <a:rPr lang="vi-VN" b="0" dirty="0">
                <a:latin typeface="Arial" panose="020B0604020202020204" pitchFamily="34" charset="0"/>
                <a:cs typeface="Arial" panose="020B0604020202020204" pitchFamily="34" charset="0"/>
              </a:rPr>
              <a:t>Giao diện mà nó yêu cầu (required interface)</a:t>
            </a:r>
          </a:p>
          <a:p>
            <a:r>
              <a:rPr lang="en-US" b="0" dirty="0">
                <a:latin typeface="Arial" panose="020B0604020202020204" pitchFamily="34" charset="0"/>
                <a:cs typeface="Arial" panose="020B0604020202020204" pitchFamily="34" charset="0"/>
              </a:rPr>
              <a:t>+ </a:t>
            </a:r>
            <a:r>
              <a:rPr lang="vi-VN" b="0" dirty="0">
                <a:latin typeface="Arial" panose="020B0604020202020204" pitchFamily="34" charset="0"/>
                <a:cs typeface="Arial" panose="020B0604020202020204" pitchFamily="34" charset="0"/>
              </a:rPr>
              <a:t>Dù vậy, việc thay thế thành phần không phải lúc nào cũng đơn giản. </a:t>
            </a:r>
            <a:endParaRPr lang="en-US" b="0" dirty="0">
              <a:latin typeface="Arial" panose="020B0604020202020204" pitchFamily="34" charset="0"/>
              <a:cs typeface="Arial" panose="020B0604020202020204" pitchFamily="34" charset="0"/>
            </a:endParaRPr>
          </a:p>
          <a:p>
            <a:r>
              <a:rPr lang="vi-VN" b="0" dirty="0">
                <a:latin typeface="Arial" panose="020B0604020202020204" pitchFamily="34" charset="0"/>
                <a:cs typeface="Arial" panose="020B0604020202020204" pitchFamily="34" charset="0"/>
              </a:rPr>
              <a:t>Trong thực tế, các thành phần thường có quan hệ phụ thuộc, không hoàn toàn độc lập như lý tưởng. Vì vậy, thay đổi một thành phần có thể ảnh hưởng đến các thành phần khác, gây lỗi hoặc xung đột.</a:t>
            </a:r>
          </a:p>
          <a:p>
            <a:r>
              <a:rPr lang="en-US" b="0" dirty="0">
                <a:latin typeface="Arial" panose="020B0604020202020204" pitchFamily="34" charset="0"/>
                <a:cs typeface="Arial" panose="020B0604020202020204" pitchFamily="34" charset="0"/>
              </a:rPr>
              <a:t>+ </a:t>
            </a:r>
            <a:r>
              <a:rPr lang="vi-VN" b="0" dirty="0">
                <a:latin typeface="Arial" panose="020B0604020202020204" pitchFamily="34" charset="0"/>
                <a:cs typeface="Arial" panose="020B0604020202020204" pitchFamily="34" charset="0"/>
              </a:rPr>
              <a:t>Hiện nay, các hướng nghiên cứu đang tiến tới việc tự động lựa chọn và thay thế thành phần tối ưu trong lúc hệ thống đang chạy. Tuy nhiên, điều này vẫn còn rất phức tạp, đặc biệt trong môi trường hệ thống phân tán, nơi sự phụ thuộc giữa các thành phần càng chặt chẽ và khó kiểm soát hơn.</a:t>
            </a:r>
          </a:p>
          <a:p>
            <a:r>
              <a:rPr lang="vi-VN" b="0" dirty="0">
                <a:latin typeface="Arial" panose="020B0604020202020204" pitchFamily="34" charset="0"/>
                <a:cs typeface="Arial" panose="020B0604020202020204" pitchFamily="34" charset="0"/>
              </a:rPr>
              <a:t>Do đó, khi xây dựng hệ thống middleware theo thiết kế thành phần, cần:</a:t>
            </a:r>
          </a:p>
          <a:p>
            <a:r>
              <a:rPr lang="vi-VN" b="0" dirty="0">
                <a:latin typeface="Arial" panose="020B0604020202020204" pitchFamily="34" charset="0"/>
                <a:cs typeface="Arial" panose="020B0604020202020204" pitchFamily="34" charset="0"/>
              </a:rPr>
              <a:t>Thiết kế kỹ lưỡng kiến trúc thành phần</a:t>
            </a:r>
            <a:r>
              <a:rPr lang="en-US" b="0" dirty="0">
                <a:latin typeface="Arial" panose="020B0604020202020204" pitchFamily="34" charset="0"/>
                <a:cs typeface="Arial" panose="020B0604020202020204" pitchFamily="34" charset="0"/>
              </a:rPr>
              <a:t> </a:t>
            </a:r>
            <a:r>
              <a:rPr lang="en-US" b="0" dirty="0" err="1">
                <a:latin typeface="Arial" panose="020B0604020202020204" pitchFamily="34" charset="0"/>
                <a:cs typeface="Arial" panose="020B0604020202020204" pitchFamily="34" charset="0"/>
              </a:rPr>
              <a:t>và</a:t>
            </a:r>
            <a:r>
              <a:rPr lang="en-US" b="0" dirty="0">
                <a:latin typeface="Arial" panose="020B0604020202020204" pitchFamily="34" charset="0"/>
                <a:cs typeface="Arial" panose="020B0604020202020204" pitchFamily="34" charset="0"/>
              </a:rPr>
              <a:t> </a:t>
            </a:r>
            <a:r>
              <a:rPr lang="vi-VN" b="0" dirty="0">
                <a:latin typeface="Arial" panose="020B0604020202020204" pitchFamily="34" charset="0"/>
                <a:cs typeface="Arial" panose="020B0604020202020204" pitchFamily="34" charset="0"/>
              </a:rPr>
              <a:t>Xây dựng cơ chế kiểm soát phụ thuộc rõ ràng và an toàn</a:t>
            </a:r>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222211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err="1">
                <a:solidFill>
                  <a:schemeClr val="tx1"/>
                </a:solidFill>
                <a:effectLst/>
                <a:latin typeface="Arial" panose="020B0604020202020204" pitchFamily="34" charset="0"/>
                <a:ea typeface="+mn-ea"/>
                <a:cs typeface="Arial" panose="020B0604020202020204" pitchFamily="34" charset="0"/>
              </a:rPr>
              <a:t>Kết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thúc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bài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trình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bày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chúng</a:t>
            </a:r>
            <a:r>
              <a:rPr lang="en-US" sz="1200" b="0" kern="1200" dirty="0">
                <a:solidFill>
                  <a:schemeClr val="tx1"/>
                </a:solidFill>
                <a:effectLst/>
                <a:latin typeface="Arial" panose="020B0604020202020204" pitchFamily="34" charset="0"/>
                <a:ea typeface="+mn-ea"/>
                <a:cs typeface="Arial" panose="020B0604020202020204" pitchFamily="34" charset="0"/>
              </a:rPr>
              <a:t> ta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tóm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lược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lại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điểm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chính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như</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sau</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1.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nền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tảng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trọng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phân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tán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tiếp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hợp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hiệu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quả</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2. Hai </a:t>
            </a:r>
            <a:r>
              <a:rPr lang="en-US" sz="1200" b="0" kern="1200" dirty="0" err="1">
                <a:solidFill>
                  <a:schemeClr val="tx1"/>
                </a:solidFill>
                <a:effectLst/>
                <a:latin typeface="Arial" panose="020B0604020202020204" pitchFamily="34" charset="0"/>
                <a:ea typeface="+mn-ea"/>
                <a:cs typeface="Arial" panose="020B0604020202020204" pitchFamily="34" charset="0"/>
              </a:rPr>
              <a:t>mẫu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kế</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trọng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giúp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tổ</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chức</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tốt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hơn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a:solidFill>
                  <a:schemeClr val="tx1"/>
                </a:solidFill>
                <a:effectLst/>
                <a:latin typeface="Arial" panose="020B0604020202020204" pitchFamily="34" charset="0"/>
                <a:ea typeface="+mn-ea"/>
                <a:cs typeface="Arial" panose="020B0604020202020204" pitchFamily="34" charset="0"/>
              </a:rPr>
              <a:t>Wrapper: </a:t>
            </a:r>
            <a:r>
              <a:rPr lang="en-US" sz="1200" b="0" kern="1200" dirty="0" err="1">
                <a:solidFill>
                  <a:schemeClr val="tx1"/>
                </a:solidFill>
                <a:effectLst/>
                <a:latin typeface="Arial" panose="020B0604020202020204" pitchFamily="34" charset="0"/>
                <a:ea typeface="+mn-ea"/>
                <a:cs typeface="Arial" panose="020B0604020202020204" pitchFamily="34" charset="0"/>
              </a:rPr>
              <a:t>giúp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không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tương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thích</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a:solidFill>
                  <a:schemeClr val="tx1"/>
                </a:solidFill>
                <a:effectLst/>
                <a:latin typeface="Arial" panose="020B0604020202020204" pitchFamily="34" charset="0"/>
                <a:ea typeface="+mn-ea"/>
                <a:cs typeface="Arial" panose="020B0604020202020204" pitchFamily="34" charset="0"/>
              </a:rPr>
              <a:t>Interceptor: </a:t>
            </a:r>
            <a:r>
              <a:rPr lang="en-US" sz="1200" b="0" kern="1200" dirty="0" err="1">
                <a:solidFill>
                  <a:schemeClr val="tx1"/>
                </a:solidFill>
                <a:effectLst/>
                <a:latin typeface="Arial" panose="020B0604020202020204" pitchFamily="34" charset="0"/>
                <a:ea typeface="+mn-ea"/>
                <a:cs typeface="Arial" panose="020B0604020202020204" pitchFamily="34" charset="0"/>
              </a:rPr>
              <a:t>cho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phép</a:t>
            </a:r>
            <a:r>
              <a:rPr lang="en-US" sz="1200" b="0" kern="1200" dirty="0">
                <a:solidFill>
                  <a:schemeClr val="tx1"/>
                </a:solidFill>
                <a:effectLst/>
                <a:latin typeface="Arial" panose="020B0604020202020204" pitchFamily="34" charset="0"/>
                <a:ea typeface="+mn-ea"/>
                <a:cs typeface="Arial" panose="020B0604020202020204" pitchFamily="34" charset="0"/>
              </a:rPr>
              <a:t> can </a:t>
            </a:r>
            <a:r>
              <a:rPr lang="en-US" sz="1200" b="0" kern="1200" dirty="0" err="1">
                <a:solidFill>
                  <a:schemeClr val="tx1"/>
                </a:solidFill>
                <a:effectLst/>
                <a:latin typeface="Arial" panose="020B0604020202020204" pitchFamily="34" charset="0"/>
                <a:ea typeface="+mn-ea"/>
                <a:cs typeface="Arial" panose="020B0604020202020204" pitchFamily="34" charset="0"/>
              </a:rPr>
              <a:t>thiệp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linh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hoạt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luồng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xử</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lý</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3. </a:t>
            </a:r>
            <a:r>
              <a:rPr lang="en-US" sz="1200" b="0" kern="1200" dirty="0" err="1">
                <a:solidFill>
                  <a:schemeClr val="tx1"/>
                </a:solidFill>
                <a:effectLst/>
                <a:latin typeface="Arial" panose="020B0604020202020204" pitchFamily="34" charset="0"/>
                <a:ea typeface="+mn-ea"/>
                <a:cs typeface="Arial" panose="020B0604020202020204" pitchFamily="34" charset="0"/>
              </a:rPr>
              <a:t>Để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với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môi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trường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thay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đổi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liên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tục</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hiện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đại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phải</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khả</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năng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thay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đổi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đang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chạy</a:t>
            </a:r>
            <a:r>
              <a:rPr lang="en-US" sz="1200" b="0" kern="1200" dirty="0">
                <a:solidFill>
                  <a:schemeClr val="tx1"/>
                </a:solidFill>
                <a:effectLst/>
                <a:latin typeface="Arial" panose="020B0604020202020204" pitchFamily="34" charset="0"/>
                <a:ea typeface="+mn-ea"/>
                <a:cs typeface="Arial" panose="020B0604020202020204" pitchFamily="34" charset="0"/>
              </a:rPr>
              <a:t> (modifiability)</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err="1">
                <a:solidFill>
                  <a:schemeClr val="tx1"/>
                </a:solidFill>
                <a:effectLst/>
                <a:latin typeface="Arial" panose="020B0604020202020204" pitchFamily="34" charset="0"/>
                <a:ea typeface="+mn-ea"/>
                <a:cs typeface="Arial" panose="020B0604020202020204" pitchFamily="34" charset="0"/>
              </a:rPr>
              <a:t>Hỗ</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trợ</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kế</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dạng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dễ</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dàng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cập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nhật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cấu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hình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lại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err="1">
                <a:solidFill>
                  <a:schemeClr val="tx1"/>
                </a:solidFill>
                <a:effectLst/>
                <a:latin typeface="Arial" panose="020B0604020202020204" pitchFamily="34" charset="0"/>
                <a:ea typeface="+mn-ea"/>
                <a:cs typeface="Arial" panose="020B0604020202020204" pitchFamily="34" charset="0"/>
              </a:rPr>
              <a:t>Mục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tiêu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cuối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cùng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xây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dựng</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mở</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khả</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năng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mở</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rộng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tốt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thích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nghi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cao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đảm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bảo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phân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tán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luôn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hoạt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động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hiệu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quả</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mọi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hoàn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cảnh</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endParaRPr lang="en-US" b="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38356213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err="1">
                <a:solidFill>
                  <a:schemeClr val="tx1"/>
                </a:solidFill>
                <a:effectLst/>
                <a:latin typeface="Arial" panose="020B0604020202020204" pitchFamily="34" charset="0"/>
                <a:ea typeface="+mn-ea"/>
                <a:cs typeface="Arial" panose="020B0604020202020204" pitchFamily="34" charset="0"/>
              </a:rPr>
              <a:t>Trước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tiên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vào</a:t>
            </a:r>
            <a:r>
              <a:rPr lang="en-US" sz="1200" b="0" kern="1200" dirty="0">
                <a:solidFill>
                  <a:schemeClr val="tx1"/>
                </a:solidFill>
                <a:effectLst/>
                <a:latin typeface="Arial" panose="020B0604020202020204" pitchFamily="34" charset="0"/>
                <a:ea typeface="+mn-ea"/>
                <a:cs typeface="Arial" panose="020B0604020202020204" pitchFamily="34" charset="0"/>
              </a:rPr>
              <a:t> chi </a:t>
            </a:r>
            <a:r>
              <a:rPr lang="en-US" sz="1200" b="0" kern="1200" dirty="0" err="1">
                <a:solidFill>
                  <a:schemeClr val="tx1"/>
                </a:solidFill>
                <a:effectLst/>
                <a:latin typeface="Arial" panose="020B0604020202020204" pitchFamily="34" charset="0"/>
                <a:ea typeface="+mn-ea"/>
                <a:cs typeface="Arial" panose="020B0604020202020204" pitchFamily="34" charset="0"/>
              </a:rPr>
              <a:t>tiết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chúng</a:t>
            </a:r>
            <a:r>
              <a:rPr lang="en-US" sz="1200" b="0" kern="1200" dirty="0">
                <a:solidFill>
                  <a:schemeClr val="tx1"/>
                </a:solidFill>
                <a:effectLst/>
                <a:latin typeface="Arial" panose="020B0604020202020204" pitchFamily="34" charset="0"/>
                <a:ea typeface="+mn-ea"/>
                <a:cs typeface="Arial" panose="020B0604020202020204" pitchFamily="34" charset="0"/>
              </a:rPr>
              <a:t> ta </a:t>
            </a:r>
            <a:r>
              <a:rPr lang="en-US" sz="1200" b="0" kern="1200" dirty="0" err="1">
                <a:solidFill>
                  <a:schemeClr val="tx1"/>
                </a:solidFill>
                <a:effectLst/>
                <a:latin typeface="Arial" panose="020B0604020202020204" pitchFamily="34" charset="0"/>
                <a:ea typeface="+mn-ea"/>
                <a:cs typeface="Arial" panose="020B0604020202020204" pitchFamily="34" charset="0"/>
              </a:rPr>
              <a:t>cần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hiểu</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gì</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Middleware, hay </a:t>
            </a:r>
            <a:r>
              <a:rPr lang="en-US" sz="1200" b="0" kern="1200" dirty="0" err="1">
                <a:solidFill>
                  <a:schemeClr val="tx1"/>
                </a:solidFill>
                <a:effectLst/>
                <a:latin typeface="Arial" panose="020B0604020202020204" pitchFamily="34" charset="0"/>
                <a:ea typeface="+mn-ea"/>
                <a:cs typeface="Arial" panose="020B0604020202020204" pitchFamily="34" charset="0"/>
              </a:rPr>
              <a:t>còn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gọi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mềm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trung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một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lớp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mềm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nằm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giữa</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ứng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dụng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điều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hoặc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giữa</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phân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tán</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err="1">
                <a:solidFill>
                  <a:schemeClr val="tx1"/>
                </a:solidFill>
                <a:effectLst/>
                <a:latin typeface="Arial" panose="020B0604020202020204" pitchFamily="34" charset="0"/>
                <a:ea typeface="+mn-ea"/>
                <a:cs typeface="Arial" panose="020B0604020202020204" pitchFamily="34" charset="0"/>
              </a:rPr>
              <a:t>Mục</a:t>
            </a:r>
            <a:r>
              <a:rPr lang="en-US" sz="1200" b="0" kern="1200" baseline="0" dirty="0">
                <a:solidFill>
                  <a:schemeClr val="tx1"/>
                </a:solidFill>
                <a:effectLst/>
                <a:latin typeface="Arial" panose="020B0604020202020204" pitchFamily="34" charset="0"/>
                <a:ea typeface="+mn-ea"/>
                <a:cs typeface="Arial" panose="020B0604020202020204" pitchFamily="34" charset="0"/>
              </a:rPr>
              <a:t> </a:t>
            </a:r>
            <a:r>
              <a:rPr lang="en-US" sz="1200" b="0" kern="1200" baseline="0" dirty="0" err="1">
                <a:solidFill>
                  <a:schemeClr val="tx1"/>
                </a:solidFill>
                <a:effectLst/>
                <a:latin typeface="Arial" panose="020B0604020202020204" pitchFamily="34" charset="0"/>
                <a:ea typeface="+mn-ea"/>
                <a:cs typeface="Arial" panose="020B0604020202020204" pitchFamily="34" charset="0"/>
              </a:rPr>
              <a:t>tiêu</a:t>
            </a:r>
            <a:r>
              <a:rPr lang="en-US" sz="1200" b="0" kern="1200" baseline="0" dirty="0">
                <a:solidFill>
                  <a:schemeClr val="tx1"/>
                </a:solidFill>
                <a:effectLst/>
                <a:latin typeface="Arial" panose="020B0604020202020204" pitchFamily="34" charset="0"/>
                <a:ea typeface="+mn-ea"/>
                <a:cs typeface="Arial" panose="020B0604020202020204" pitchFamily="34" charset="0"/>
              </a:rPr>
              <a:t>: </a:t>
            </a:r>
            <a:r>
              <a:rPr lang="en-US" sz="1200" b="0" kern="1200" dirty="0">
                <a:solidFill>
                  <a:schemeClr val="tx1"/>
                </a:solidFill>
                <a:effectLst/>
                <a:latin typeface="Arial" panose="020B0604020202020204" pitchFamily="34" charset="0"/>
                <a:ea typeface="+mn-ea"/>
                <a:cs typeface="Arial" panose="020B0604020202020204" pitchFamily="34" charset="0"/>
              </a:rPr>
              <a:t>Middleware </a:t>
            </a:r>
            <a:r>
              <a:rPr lang="en-US" sz="1200" b="0" kern="1200" dirty="0" err="1">
                <a:solidFill>
                  <a:schemeClr val="tx1"/>
                </a:solidFill>
                <a:effectLst/>
                <a:latin typeface="Arial" panose="020B0604020202020204" pitchFamily="34" charset="0"/>
                <a:ea typeface="+mn-ea"/>
                <a:cs typeface="Arial" panose="020B0604020202020204" pitchFamily="34" charset="0"/>
              </a:rPr>
              <a:t>giúp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phân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tán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tiếp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với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nhau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một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hiệu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quả</a:t>
            </a:r>
            <a:r>
              <a:rPr lang="en-US" sz="1200" b="0" kern="1200" dirty="0">
                <a:solidFill>
                  <a:schemeClr val="tx1"/>
                </a:solidFill>
                <a:effectLst/>
                <a:latin typeface="Arial" panose="020B0604020202020204" pitchFamily="34" charset="0"/>
                <a:ea typeface="+mn-ea"/>
                <a:cs typeface="Arial" panose="020B0604020202020204" pitchFamily="34" charset="0"/>
              </a:rPr>
              <a:t>, minh </a:t>
            </a:r>
            <a:r>
              <a:rPr lang="en-US" sz="1200" b="0" kern="1200" dirty="0" err="1">
                <a:solidFill>
                  <a:schemeClr val="tx1"/>
                </a:solidFill>
                <a:effectLst/>
                <a:latin typeface="Arial" panose="020B0604020202020204" pitchFamily="34" charset="0"/>
                <a:ea typeface="+mn-ea"/>
                <a:cs typeface="Arial" panose="020B0604020202020204" pitchFamily="34" charset="0"/>
              </a:rPr>
              <a:t>bạch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liền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mạch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hoạt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động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cùng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nhau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không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tâm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đến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mỗi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được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bằng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ngôn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ngữ</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gì</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cài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đặt</a:t>
            </a:r>
            <a:r>
              <a:rPr lang="en-US" sz="1200" b="0" kern="1200" dirty="0">
                <a:solidFill>
                  <a:schemeClr val="tx1"/>
                </a:solidFill>
                <a:effectLst/>
                <a:latin typeface="Arial" panose="020B0604020202020204" pitchFamily="34" charset="0"/>
                <a:ea typeface="+mn-ea"/>
                <a:cs typeface="Arial" panose="020B0604020202020204" pitchFamily="34" charset="0"/>
              </a:rPr>
              <a:t> hay </a:t>
            </a:r>
            <a:r>
              <a:rPr lang="en-US" sz="1200" b="0" kern="1200" dirty="0" err="1">
                <a:solidFill>
                  <a:schemeClr val="tx1"/>
                </a:solidFill>
                <a:effectLst/>
                <a:latin typeface="Arial" panose="020B0604020202020204" pitchFamily="34" charset="0"/>
                <a:ea typeface="+mn-ea"/>
                <a:cs typeface="Arial" panose="020B0604020202020204" pitchFamily="34" charset="0"/>
              </a:rPr>
              <a:t>vận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nền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tảng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nào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thế</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nào</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Các </a:t>
            </a:r>
            <a:r>
              <a:rPr lang="en-US" sz="1200" b="0" kern="1200" dirty="0" err="1">
                <a:solidFill>
                  <a:schemeClr val="tx1"/>
                </a:solidFill>
                <a:effectLst/>
                <a:latin typeface="Arial" panose="020B0604020202020204" pitchFamily="34" charset="0"/>
                <a:ea typeface="+mn-ea"/>
                <a:cs typeface="Arial" panose="020B0604020202020204" pitchFamily="34" charset="0"/>
              </a:rPr>
              <a:t>chức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năng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chính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của</a:t>
            </a:r>
            <a:r>
              <a:rPr lang="en-US" sz="1200" b="0" kern="1200" dirty="0">
                <a:solidFill>
                  <a:schemeClr val="tx1"/>
                </a:solidFill>
                <a:effectLst/>
                <a:latin typeface="Arial" panose="020B0604020202020204" pitchFamily="34" charset="0"/>
                <a:ea typeface="+mn-ea"/>
                <a:cs typeface="Arial" panose="020B0604020202020204" pitchFamily="34" charset="0"/>
              </a:rPr>
              <a:t> middleware bao </a:t>
            </a:r>
            <a:r>
              <a:rPr lang="en-US" sz="1200" b="0" kern="1200" dirty="0" err="1">
                <a:solidFill>
                  <a:schemeClr val="tx1"/>
                </a:solidFill>
                <a:effectLst/>
                <a:latin typeface="Arial" panose="020B0604020202020204" pitchFamily="34" charset="0"/>
                <a:ea typeface="+mn-ea"/>
                <a:cs typeface="Arial" panose="020B0604020202020204" pitchFamily="34" charset="0"/>
              </a:rPr>
              <a:t>gồm</a:t>
            </a:r>
            <a:r>
              <a:rPr lang="en-US" sz="1200" b="0" kern="1200" dirty="0">
                <a:solidFill>
                  <a:schemeClr val="tx1"/>
                </a:solidFill>
                <a:effectLst/>
                <a:latin typeface="Arial" panose="020B0604020202020204" pitchFamily="34" charset="0"/>
                <a:ea typeface="+mn-ea"/>
                <a:cs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2C3249"/>
                </a:solidFill>
                <a:latin typeface="Arial" panose="020B0604020202020204" pitchFamily="34" charset="0"/>
                <a:ea typeface="Martel Sans" pitchFamily="34" charset="-122"/>
                <a:cs typeface="Arial" panose="020B0604020202020204" pitchFamily="34" charset="0"/>
              </a:rPr>
              <a:t>Giao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tiếp</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và</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Truyền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dữ</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liệu</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Đảm</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bảo</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dữ</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liệu</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được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trao</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đổi</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hiệu</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quả</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giữa</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các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tiến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trình</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giữa</a:t>
            </a:r>
            <a:r>
              <a:rPr lang="en-US" sz="1200" b="0" dirty="0">
                <a:solidFill>
                  <a:srgbClr val="2C3249"/>
                </a:solidFill>
                <a:latin typeface="Arial" panose="020B0604020202020204" pitchFamily="34" charset="0"/>
                <a:ea typeface="Martel Sans" pitchFamily="34" charset="-122"/>
                <a:cs typeface="Arial" panose="020B0604020202020204" pitchFamily="34" charset="0"/>
              </a:rPr>
              <a:t> client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và</a:t>
            </a:r>
            <a:r>
              <a:rPr lang="en-US" sz="1200" b="0" dirty="0">
                <a:solidFill>
                  <a:srgbClr val="2C3249"/>
                </a:solidFill>
                <a:latin typeface="Arial" panose="020B0604020202020204" pitchFamily="34" charset="0"/>
                <a:ea typeface="Martel Sans" pitchFamily="34" charset="-122"/>
                <a:cs typeface="Arial" panose="020B0604020202020204" pitchFamily="34" charset="0"/>
              </a:rPr>
              <a:t> server,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giữa</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các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hệ</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thống</a:t>
            </a:r>
            <a:r>
              <a:rPr lang="en-US" sz="1200" b="0" dirty="0">
                <a:solidFill>
                  <a:srgbClr val="2C3249"/>
                </a:solidFill>
                <a:latin typeface="Arial" panose="020B0604020202020204" pitchFamily="34" charset="0"/>
                <a:ea typeface="Martel Sans" pitchFamily="34" charset="-122"/>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2C3249"/>
                </a:solidFill>
                <a:latin typeface="Arial" panose="020B0604020202020204" pitchFamily="34" charset="0"/>
                <a:ea typeface="Martel Sans" pitchFamily="34" charset="-122"/>
                <a:cs typeface="Arial" panose="020B0604020202020204" pitchFamily="34" charset="0"/>
              </a:rPr>
              <a:t>Quản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lý</a:t>
            </a:r>
            <a:r>
              <a:rPr lang="en-US" sz="1200" b="0" dirty="0">
                <a:solidFill>
                  <a:srgbClr val="2C3249"/>
                </a:solidFill>
                <a:latin typeface="Arial" panose="020B0604020202020204" pitchFamily="34" charset="0"/>
                <a:ea typeface="Martel Sans" pitchFamily="34" charset="-122"/>
                <a:cs typeface="Arial" panose="020B0604020202020204" pitchFamily="34" charset="0"/>
              </a:rPr>
              <a:t> Tài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nguyên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và</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Truy</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cập</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Điều</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phối</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việc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sử</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dụng</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tài</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nguyên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và</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kiểm</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soát</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quyền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truy</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cập</a:t>
            </a:r>
            <a:r>
              <a:rPr lang="en-US" sz="1200" b="0" dirty="0">
                <a:solidFill>
                  <a:srgbClr val="2C3249"/>
                </a:solidFill>
                <a:latin typeface="Arial" panose="020B0604020202020204" pitchFamily="34" charset="0"/>
                <a:ea typeface="Martel Sans" pitchFamily="34" charset="-122"/>
                <a:cs typeface="Arial" panose="020B0604020202020204" pitchFamily="34" charset="0"/>
              </a:rPr>
              <a:t>.</a:t>
            </a:r>
            <a:endParaRPr lang="en-US"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đặc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biệt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tăng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tính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mở</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của</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 </a:t>
            </a:r>
            <a:r>
              <a:rPr lang="en-US" sz="1200" b="0" kern="1200" dirty="0" err="1">
                <a:solidFill>
                  <a:schemeClr val="tx1"/>
                </a:solidFill>
                <a:effectLst/>
                <a:latin typeface="Arial" panose="020B0604020202020204" pitchFamily="34" charset="0"/>
                <a:ea typeface="+mn-ea"/>
                <a:cs typeface="Arial" panose="020B0604020202020204" pitchFamily="34" charset="0"/>
              </a:rPr>
              <a:t>tức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khả</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năng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tích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hợp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mở</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rộng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không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lại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toàn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bộ</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Giúp</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hệ</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thống</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dễ</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dàng</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mở</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rộng</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và</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tích</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hợp</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với</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các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thành</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phần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mới</a:t>
            </a:r>
            <a:r>
              <a:rPr lang="en-US" sz="1200" b="0" dirty="0">
                <a:solidFill>
                  <a:srgbClr val="2C3249"/>
                </a:solidFill>
                <a:latin typeface="Arial" panose="020B0604020202020204" pitchFamily="34" charset="0"/>
                <a:ea typeface="Martel Sans" pitchFamily="34" charset="-122"/>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Trong </a:t>
            </a:r>
            <a:r>
              <a:rPr lang="en-US" sz="1200" b="0" kern="1200" dirty="0" err="1">
                <a:solidFill>
                  <a:schemeClr val="tx1"/>
                </a:solidFill>
                <a:effectLst/>
                <a:latin typeface="Arial" panose="020B0604020202020204" pitchFamily="34" charset="0"/>
                <a:ea typeface="+mn-ea"/>
                <a:cs typeface="Arial" panose="020B0604020202020204" pitchFamily="34" charset="0"/>
              </a:rPr>
              <a:t>thời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đại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ngày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càng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tạp</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đóng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vai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trò</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nền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tảng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không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thiếu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việc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xây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dựng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ứng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dụng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phân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tán</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endParaRPr lang="en-US" b="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Arial" panose="020B0604020202020204" pitchFamily="34" charset="0"/>
                <a:ea typeface="+mn-ea"/>
                <a:cs typeface="Arial" panose="020B0604020202020204" pitchFamily="34" charset="0"/>
              </a:rPr>
              <a:t>Trong </a:t>
            </a:r>
            <a:r>
              <a:rPr lang="en-US" sz="1200" b="0" kern="1200" dirty="0" err="1">
                <a:solidFill>
                  <a:schemeClr val="tx1"/>
                </a:solidFill>
                <a:effectLst/>
                <a:latin typeface="Arial" panose="020B0604020202020204" pitchFamily="34" charset="0"/>
                <a:ea typeface="+mn-ea"/>
                <a:cs typeface="Arial" panose="020B0604020202020204" pitchFamily="34" charset="0"/>
              </a:rPr>
              <a:t>quá</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trình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xây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dựng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tổ</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chức</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người</a:t>
            </a:r>
            <a:r>
              <a:rPr lang="en-US" sz="1200" b="0" kern="1200" dirty="0">
                <a:solidFill>
                  <a:schemeClr val="tx1"/>
                </a:solidFill>
                <a:effectLst/>
                <a:latin typeface="Arial" panose="020B0604020202020204" pitchFamily="34" charset="0"/>
                <a:ea typeface="+mn-ea"/>
                <a:cs typeface="Arial" panose="020B0604020202020204" pitchFamily="34" charset="0"/>
              </a:rPr>
              <a:t> ta </a:t>
            </a:r>
            <a:r>
              <a:rPr lang="en-US" sz="1200" b="0" kern="1200" dirty="0" err="1">
                <a:solidFill>
                  <a:schemeClr val="tx1"/>
                </a:solidFill>
                <a:effectLst/>
                <a:latin typeface="Arial" panose="020B0604020202020204" pitchFamily="34" charset="0"/>
                <a:ea typeface="+mn-ea"/>
                <a:cs typeface="Arial" panose="020B0604020202020204" pitchFamily="34" charset="0"/>
              </a:rPr>
              <a:t>thường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sử</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dụng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một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số</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mẫu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kế</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giải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quyết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vấn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đề</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về</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tiếp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tương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thích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mở</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rộng</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Trong </a:t>
            </a:r>
            <a:r>
              <a:rPr lang="en-US" sz="1200" b="0" kern="1200" dirty="0" err="1">
                <a:solidFill>
                  <a:schemeClr val="tx1"/>
                </a:solidFill>
                <a:effectLst/>
                <a:latin typeface="Arial" panose="020B0604020202020204" pitchFamily="34" charset="0"/>
                <a:ea typeface="+mn-ea"/>
                <a:cs typeface="Arial" panose="020B0604020202020204" pitchFamily="34" charset="0"/>
              </a:rPr>
              <a:t>đó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hai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mẫu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kế</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nổi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bật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phổ</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biến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nhất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err="1">
                <a:solidFill>
                  <a:schemeClr val="tx1"/>
                </a:solidFill>
                <a:effectLst/>
                <a:latin typeface="Arial" panose="020B0604020202020204" pitchFamily="34" charset="0"/>
                <a:ea typeface="+mn-ea"/>
                <a:cs typeface="Arial" panose="020B0604020202020204" pitchFamily="34" charset="0"/>
              </a:rPr>
              <a:t>Thứ</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nhất</a:t>
            </a:r>
            <a:r>
              <a:rPr lang="en-US" sz="1200" b="0" kern="1200" dirty="0">
                <a:solidFill>
                  <a:schemeClr val="tx1"/>
                </a:solidFill>
                <a:effectLst/>
                <a:latin typeface="Arial" panose="020B0604020202020204" pitchFamily="34" charset="0"/>
                <a:ea typeface="+mn-ea"/>
                <a:cs typeface="Arial" panose="020B0604020202020204" pitchFamily="34" charset="0"/>
              </a:rPr>
              <a:t>: Wrapper – hay </a:t>
            </a:r>
            <a:r>
              <a:rPr lang="en-US" sz="1200" b="0" kern="1200" dirty="0" err="1">
                <a:solidFill>
                  <a:schemeClr val="tx1"/>
                </a:solidFill>
                <a:effectLst/>
                <a:latin typeface="Arial" panose="020B0604020202020204" pitchFamily="34" charset="0"/>
                <a:ea typeface="+mn-ea"/>
                <a:cs typeface="Arial" panose="020B0604020202020204" pitchFamily="34" charset="0"/>
              </a:rPr>
              <a:t>còn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gọi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bộ</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bao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hoặc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bộ</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điều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hợp</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err="1">
                <a:solidFill>
                  <a:schemeClr val="tx1"/>
                </a:solidFill>
                <a:effectLst/>
                <a:latin typeface="Arial" panose="020B0604020202020204" pitchFamily="34" charset="0"/>
                <a:ea typeface="+mn-ea"/>
                <a:cs typeface="Arial" panose="020B0604020202020204" pitchFamily="34" charset="0"/>
              </a:rPr>
              <a:t>Thứ</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hai</a:t>
            </a:r>
            <a:r>
              <a:rPr lang="en-US" sz="1200" b="0" kern="1200" dirty="0">
                <a:solidFill>
                  <a:schemeClr val="tx1"/>
                </a:solidFill>
                <a:effectLst/>
                <a:latin typeface="Arial" panose="020B0604020202020204" pitchFamily="34" charset="0"/>
                <a:ea typeface="+mn-ea"/>
                <a:cs typeface="Arial" panose="020B0604020202020204" pitchFamily="34" charset="0"/>
              </a:rPr>
              <a:t>: Interceptor – hay </a:t>
            </a:r>
            <a:r>
              <a:rPr lang="en-US" sz="1200" b="0" kern="1200" dirty="0" err="1">
                <a:solidFill>
                  <a:schemeClr val="tx1"/>
                </a:solidFill>
                <a:effectLst/>
                <a:latin typeface="Arial" panose="020B0604020202020204" pitchFamily="34" charset="0"/>
                <a:ea typeface="+mn-ea"/>
                <a:cs typeface="Arial" panose="020B0604020202020204" pitchFamily="34" charset="0"/>
              </a:rPr>
              <a:t>còn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gọi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bộ</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đánh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chặn</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err="1">
                <a:solidFill>
                  <a:schemeClr val="tx1"/>
                </a:solidFill>
                <a:effectLst/>
                <a:latin typeface="Arial" panose="020B0604020202020204" pitchFamily="34" charset="0"/>
                <a:ea typeface="+mn-ea"/>
                <a:cs typeface="Arial" panose="020B0604020202020204" pitchFamily="34" charset="0"/>
              </a:rPr>
              <a:t>Mặc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dù</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hai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mẫu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kế</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này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giải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quyết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vấn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đề</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khác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nhau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nhưng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đều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hướng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đến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một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mục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tiêu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tăng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tính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mở</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khả</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năng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tùy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biến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của</a:t>
            </a:r>
            <a:r>
              <a:rPr lang="en-US" sz="1200" b="0" kern="1200" dirty="0">
                <a:solidFill>
                  <a:schemeClr val="tx1"/>
                </a:solidFill>
                <a:effectLst/>
                <a:latin typeface="Arial" panose="020B0604020202020204" pitchFamily="34" charset="0"/>
                <a:ea typeface="+mn-ea"/>
                <a:cs typeface="Arial" panose="020B0604020202020204" pitchFamily="34" charset="0"/>
              </a:rPr>
              <a:t> middleware.</a:t>
            </a:r>
            <a:endParaRPr lang="vi-VN" sz="1200" b="0" kern="1200" dirty="0">
              <a:solidFill>
                <a:schemeClr val="tx1"/>
              </a:solidFill>
              <a:effectLst/>
              <a:latin typeface="Arial" panose="020B0604020202020204" pitchFamily="34" charset="0"/>
              <a:ea typeface="+mn-ea"/>
              <a:cs typeface="Arial" panose="020B0604020202020204" pitchFamily="34" charset="0"/>
            </a:endParaRPr>
          </a:p>
          <a:p>
            <a:endParaRPr lang="en-US" b="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effectLst/>
                <a:latin typeface="+mn-lt"/>
                <a:ea typeface="+mn-ea"/>
                <a:cs typeface="+mn-cs"/>
              </a:rPr>
              <a:t>Bây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chúng</a:t>
            </a:r>
            <a:r>
              <a:rPr lang="en-US" sz="1200" kern="1200" dirty="0">
                <a:solidFill>
                  <a:schemeClr val="tx1"/>
                </a:solidFill>
                <a:effectLst/>
                <a:latin typeface="+mn-lt"/>
                <a:ea typeface="+mn-ea"/>
                <a:cs typeface="+mn-cs"/>
              </a:rPr>
              <a:t> ta </a:t>
            </a:r>
            <a:r>
              <a:rPr lang="en-US" sz="1200" kern="1200" dirty="0" err="1">
                <a:solidFill>
                  <a:schemeClr val="tx1"/>
                </a:solidFill>
                <a:effectLst/>
                <a:latin typeface="+mn-lt"/>
                <a:ea typeface="+mn-ea"/>
                <a:cs typeface="+mn-cs"/>
              </a:rPr>
              <a:t>sẽ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tìm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hiểu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về</a:t>
            </a:r>
            <a:r>
              <a:rPr lang="en-US" sz="1200" kern="1200" dirty="0">
                <a:solidFill>
                  <a:schemeClr val="tx1"/>
                </a:solidFill>
                <a:effectLst/>
                <a:latin typeface="+mn-lt"/>
                <a:ea typeface="+mn-ea"/>
                <a:cs typeface="+mn-cs"/>
              </a:rPr>
              <a:t> Wrapper – hay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hoặc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(adapter).</a:t>
            </a:r>
          </a:p>
          <a:p>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muốn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mềm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tồn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trước</a:t>
            </a:r>
            <a:r>
              <a:rPr lang="en-US" sz="1200" kern="1200" dirty="0">
                <a:solidFill>
                  <a:schemeClr val="tx1"/>
                </a:solidFill>
                <a:effectLst/>
                <a:latin typeface="+mn-lt"/>
                <a:ea typeface="+mn-ea"/>
                <a:cs typeface="+mn-cs"/>
              </a:rPr>
              <a:t>, ta </a:t>
            </a:r>
            <a:r>
              <a:rPr lang="en-US" sz="1200" kern="1200" dirty="0" err="1">
                <a:solidFill>
                  <a:schemeClr val="tx1"/>
                </a:solidFill>
                <a:effectLst/>
                <a:latin typeface="+mn-lt"/>
                <a:ea typeface="+mn-ea"/>
                <a:cs typeface="+mn-cs"/>
              </a:rPr>
              <a:t>sẽ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Interface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Tức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Interface </a:t>
            </a:r>
            <a:r>
              <a:rPr lang="en-US" sz="1200" kern="1200" dirty="0" err="1">
                <a:solidFill>
                  <a:schemeClr val="tx1"/>
                </a:solidFill>
                <a:effectLst/>
                <a:latin typeface="+mn-lt"/>
                <a:ea typeface="+mn-ea"/>
                <a:cs typeface="+mn-cs"/>
              </a:rPr>
              <a:t>mà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khớp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yêu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mới</a:t>
            </a:r>
            <a:r>
              <a:rPr lang="en-US" sz="1200" kern="1200" dirty="0">
                <a:solidFill>
                  <a:schemeClr val="tx1"/>
                </a:solidFill>
                <a:effectLst/>
                <a:latin typeface="+mn-lt"/>
                <a:ea typeface="+mn-ea"/>
                <a:cs typeface="+mn-cs"/>
              </a:rPr>
              <a:t>.</a:t>
            </a:r>
          </a:p>
          <a:p>
            <a:r>
              <a:rPr lang="en-US" sz="1200" kern="1200" dirty="0" err="1">
                <a:solidFill>
                  <a:schemeClr val="tx1"/>
                </a:solidFill>
                <a:effectLst/>
                <a:latin typeface="+mn-lt"/>
                <a:ea typeface="+mn-ea"/>
                <a:cs typeface="+mn-cs"/>
              </a:rPr>
              <a:t>Bởi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vậy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nên</a:t>
            </a:r>
            <a:r>
              <a:rPr lang="en-US" sz="1200" kern="1200" dirty="0">
                <a:solidFill>
                  <a:schemeClr val="tx1"/>
                </a:solidFill>
                <a:effectLst/>
                <a:latin typeface="+mn-lt"/>
                <a:ea typeface="+mn-ea"/>
                <a:cs typeface="+mn-cs"/>
              </a:rPr>
              <a:t> wrapper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quyết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Wrapper </a:t>
            </a:r>
            <a:r>
              <a:rPr lang="vi-VN" sz="1200" kern="1200" dirty="0">
                <a:solidFill>
                  <a:schemeClr val="tx1"/>
                </a:solidFill>
                <a:effectLst/>
                <a:latin typeface="+mn-lt"/>
                <a:ea typeface="+mn-ea"/>
                <a:cs typeface="+mn-cs"/>
              </a:rPr>
              <a:t>là một thành phần đặc biệt cung cấp một Interface phù hợp với ứng dụng khách, các hàm trong đó được chuyển đổi thành các hàm tương ứng trong thành phần gốc. Về bản chất, nó giải quyết vấn đề không tương thích Interface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dịch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giúp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được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phần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cũ</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đổi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nguồn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gốc</a:t>
            </a:r>
            <a:r>
              <a:rPr lang="en-US" sz="1200" kern="1200" dirty="0">
                <a:solidFill>
                  <a:schemeClr val="tx1"/>
                </a:solidFill>
                <a:effectLst/>
                <a:latin typeface="+mn-lt"/>
                <a:ea typeface="+mn-ea"/>
                <a:cs typeface="+mn-cs"/>
              </a:rPr>
              <a:t>.</a:t>
            </a:r>
          </a:p>
          <a:p>
            <a:r>
              <a:rPr lang="vi-VN" sz="1200" kern="1200" dirty="0">
                <a:solidFill>
                  <a:schemeClr val="tx1"/>
                </a:solidFill>
                <a:effectLst/>
                <a:latin typeface="+mn-lt"/>
                <a:ea typeface="+mn-ea"/>
                <a:cs typeface="+mn-cs"/>
              </a:rPr>
              <a:t>Dù ban đầu chỉ được định nghĩa hẹp trong lập trình hướng đối tượng, trong hệ thống phân tán, wrapper đóng vai trò nhiều hơn chỉ là bộ chuyển đổi Interface</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Ví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điển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dịch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trữ</a:t>
            </a:r>
            <a:r>
              <a:rPr lang="en-US" sz="1200" kern="1200" dirty="0">
                <a:solidFill>
                  <a:schemeClr val="tx1"/>
                </a:solidFill>
                <a:effectLst/>
                <a:latin typeface="+mn-lt"/>
                <a:ea typeface="+mn-ea"/>
                <a:cs typeface="+mn-cs"/>
              </a:rPr>
              <a:t> S3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Amazon:</a:t>
            </a:r>
          </a:p>
          <a:p>
            <a:r>
              <a:rPr lang="en-US" sz="1200" kern="1200" dirty="0" err="1">
                <a:solidFill>
                  <a:schemeClr val="tx1"/>
                </a:solidFill>
                <a:effectLst/>
                <a:latin typeface="+mn-lt"/>
                <a:ea typeface="+mn-ea"/>
                <a:cs typeface="+mn-cs"/>
              </a:rPr>
              <a:t>Nó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hỗ</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hai</a:t>
            </a:r>
            <a:r>
              <a:rPr lang="en-US" sz="1200" kern="1200" dirty="0">
                <a:solidFill>
                  <a:schemeClr val="tx1"/>
                </a:solidFill>
                <a:effectLst/>
                <a:latin typeface="+mn-lt"/>
                <a:ea typeface="+mn-ea"/>
                <a:cs typeface="+mn-cs"/>
              </a:rPr>
              <a:t> Interface: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theo</a:t>
            </a:r>
            <a:r>
              <a:rPr lang="en-US" sz="1200" kern="1200" dirty="0">
                <a:solidFill>
                  <a:schemeClr val="tx1"/>
                </a:solidFill>
                <a:effectLst/>
                <a:latin typeface="+mn-lt"/>
                <a:ea typeface="+mn-ea"/>
                <a:cs typeface="+mn-cs"/>
              </a:rPr>
              <a:t> phong </a:t>
            </a:r>
            <a:r>
              <a:rPr lang="en-US" sz="1200" kern="1200" dirty="0" err="1">
                <a:solidFill>
                  <a:schemeClr val="tx1"/>
                </a:solidFill>
                <a:effectLst/>
                <a:latin typeface="+mn-lt"/>
                <a:ea typeface="+mn-ea"/>
                <a:cs typeface="+mn-cs"/>
              </a:rPr>
              <a:t>cách</a:t>
            </a:r>
            <a:r>
              <a:rPr lang="en-US" sz="1200" kern="1200" dirty="0">
                <a:solidFill>
                  <a:schemeClr val="tx1"/>
                </a:solidFill>
                <a:effectLst/>
                <a:latin typeface="+mn-lt"/>
                <a:ea typeface="+mn-ea"/>
                <a:cs typeface="+mn-cs"/>
              </a:rPr>
              <a:t> RESTful,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theo</a:t>
            </a:r>
            <a:r>
              <a:rPr lang="en-US" sz="1200" kern="1200" dirty="0">
                <a:solidFill>
                  <a:schemeClr val="tx1"/>
                </a:solidFill>
                <a:effectLst/>
                <a:latin typeface="+mn-lt"/>
                <a:ea typeface="+mn-ea"/>
                <a:cs typeface="+mn-cs"/>
              </a:rPr>
              <a:t> phong </a:t>
            </a:r>
            <a:r>
              <a:rPr lang="en-US" sz="1200" kern="1200" dirty="0" err="1">
                <a:solidFill>
                  <a:schemeClr val="tx1"/>
                </a:solidFill>
                <a:effectLst/>
                <a:latin typeface="+mn-lt"/>
                <a:ea typeface="+mn-ea"/>
                <a:cs typeface="+mn-cs"/>
              </a:rPr>
              <a:t>cách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truyền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thống</a:t>
            </a:r>
            <a:r>
              <a:rPr lang="en-US" sz="1200" kern="1200" dirty="0">
                <a:solidFill>
                  <a:schemeClr val="tx1"/>
                </a:solidFill>
                <a:effectLst/>
                <a:latin typeface="+mn-lt"/>
                <a:ea typeface="+mn-ea"/>
                <a:cs typeface="+mn-cs"/>
              </a:rPr>
              <a:t>.</a:t>
            </a:r>
          </a:p>
          <a:p>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Interface RESTful, </a:t>
            </a:r>
            <a:r>
              <a:rPr lang="en-US" sz="1200" kern="1200" dirty="0" err="1">
                <a:solidFill>
                  <a:schemeClr val="tx1"/>
                </a:solidFill>
                <a:effectLst/>
                <a:latin typeface="+mn-lt"/>
                <a:ea typeface="+mn-ea"/>
                <a:cs typeface="+mn-cs"/>
              </a:rPr>
              <a:t>người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dùng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gửi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lệnh</a:t>
            </a:r>
            <a:r>
              <a:rPr lang="en-US" sz="1200" kern="1200" dirty="0">
                <a:solidFill>
                  <a:schemeClr val="tx1"/>
                </a:solidFill>
                <a:effectLst/>
                <a:latin typeface="+mn-lt"/>
                <a:ea typeface="+mn-ea"/>
                <a:cs typeface="+mn-cs"/>
              </a:rPr>
              <a:t> HTTP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máy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chủ</a:t>
            </a:r>
            <a:r>
              <a:rPr lang="en-US" sz="1200" kern="1200" dirty="0">
                <a:solidFill>
                  <a:schemeClr val="tx1"/>
                </a:solidFill>
                <a:effectLst/>
                <a:latin typeface="+mn-lt"/>
                <a:ea typeface="+mn-ea"/>
                <a:cs typeface="+mn-cs"/>
              </a:rPr>
              <a:t> web. </a:t>
            </a:r>
            <a:r>
              <a:rPr lang="en-US" sz="1200" kern="1200" dirty="0" err="1">
                <a:solidFill>
                  <a:schemeClr val="tx1"/>
                </a:solidFill>
                <a:effectLst/>
                <a:latin typeface="+mn-lt"/>
                <a:ea typeface="+mn-ea"/>
                <a:cs typeface="+mn-cs"/>
              </a:rPr>
              <a:t>Máy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chủ</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đóng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trò</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wrapper, </a:t>
            </a:r>
            <a:r>
              <a:rPr lang="en-US" sz="1200" kern="1200" dirty="0" err="1">
                <a:solidFill>
                  <a:schemeClr val="tx1"/>
                </a:solidFill>
                <a:effectLst/>
                <a:latin typeface="+mn-lt"/>
                <a:ea typeface="+mn-ea"/>
                <a:cs typeface="+mn-cs"/>
              </a:rPr>
              <a:t>phân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yêu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chuyển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tiếp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lưu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nội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bộ</a:t>
            </a:r>
            <a:r>
              <a:rPr lang="en-US" sz="1200" kern="1200" dirty="0">
                <a:solidFill>
                  <a:schemeClr val="tx1"/>
                </a:solidFill>
                <a:effectLst/>
                <a:latin typeface="+mn-lt"/>
                <a:ea typeface="+mn-ea"/>
                <a:cs typeface="+mn-cs"/>
              </a:rPr>
              <a:t>.</a:t>
            </a:r>
          </a:p>
          <a:p>
            <a:r>
              <a:rPr lang="en-US" sz="1200" kern="1200" dirty="0" err="1">
                <a:solidFill>
                  <a:schemeClr val="tx1"/>
                </a:solidFill>
                <a:effectLst/>
                <a:latin typeface="+mn-lt"/>
                <a:ea typeface="+mn-ea"/>
                <a:cs typeface="+mn-cs"/>
              </a:rPr>
              <a:t>Ngoài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thống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tượng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xa</a:t>
            </a:r>
            <a:r>
              <a:rPr lang="en-US" sz="1200" kern="1200" dirty="0">
                <a:solidFill>
                  <a:schemeClr val="tx1"/>
                </a:solidFill>
                <a:effectLst/>
                <a:latin typeface="+mn-lt"/>
                <a:ea typeface="+mn-ea"/>
                <a:cs typeface="+mn-cs"/>
              </a:rPr>
              <a:t>, wrapper </a:t>
            </a:r>
            <a:r>
              <a:rPr lang="en-US" sz="1200" kern="1200" dirty="0" err="1">
                <a:solidFill>
                  <a:schemeClr val="tx1"/>
                </a:solidFill>
                <a:effectLst/>
                <a:latin typeface="+mn-lt"/>
                <a:ea typeface="+mn-ea"/>
                <a:cs typeface="+mn-cs"/>
              </a:rPr>
              <a:t>còn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phép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ứng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tượng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đối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tượng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thật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hàm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cơ</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liệu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nhờ</a:t>
            </a:r>
            <a:r>
              <a:rPr lang="en-US" sz="1200" kern="1200" dirty="0">
                <a:solidFill>
                  <a:schemeClr val="tx1"/>
                </a:solidFill>
                <a:effectLst/>
                <a:latin typeface="+mn-lt"/>
                <a:ea typeface="+mn-ea"/>
                <a:cs typeface="+mn-cs"/>
              </a:rPr>
              <a:t> adapter </a:t>
            </a:r>
            <a:r>
              <a:rPr lang="en-US" sz="1200" kern="1200" dirty="0" err="1">
                <a:solidFill>
                  <a:schemeClr val="tx1"/>
                </a:solidFill>
                <a:effectLst/>
                <a:latin typeface="+mn-lt"/>
                <a:ea typeface="+mn-ea"/>
                <a:cs typeface="+mn-cs"/>
              </a:rPr>
              <a:t>chuyển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đổi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gọi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thành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hành</a:t>
            </a:r>
            <a:r>
              <a:rPr lang="en-US" sz="1200" kern="1200" dirty="0">
                <a:solidFill>
                  <a:schemeClr val="tx1"/>
                </a:solidFill>
                <a:effectLst/>
                <a:latin typeface="+mn-lt"/>
                <a:ea typeface="+mn-ea"/>
                <a:cs typeface="+mn-cs"/>
              </a:rPr>
              <a:t> vi </a:t>
            </a:r>
            <a:r>
              <a:rPr lang="en-US" sz="1200" kern="1200" dirty="0" err="1">
                <a:solidFill>
                  <a:schemeClr val="tx1"/>
                </a:solidFill>
                <a:effectLst/>
                <a:latin typeface="+mn-lt"/>
                <a:ea typeface="+mn-ea"/>
                <a:cs typeface="+mn-cs"/>
              </a:rPr>
              <a:t>mong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muốn</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kern="1200" dirty="0">
                <a:solidFill>
                  <a:schemeClr val="tx1"/>
                </a:solidFill>
                <a:effectLst/>
                <a:latin typeface="+mn-lt"/>
                <a:ea typeface="+mn-ea"/>
                <a:cs typeface="+mn-cs"/>
              </a:rPr>
              <a:t>Wrappers đã luôn đóng vai trò quan trọng trong việc mở rộng hệ thống với các thành phần có sẵn. Tính </a:t>
            </a:r>
            <a:r>
              <a:rPr lang="en-US" sz="1200" b="0" kern="1200" dirty="0" err="1">
                <a:solidFill>
                  <a:schemeClr val="tx1"/>
                </a:solidFill>
                <a:effectLst/>
                <a:latin typeface="+mn-lt"/>
                <a:ea typeface="+mn-ea"/>
                <a:cs typeface="+mn-cs"/>
              </a:rPr>
              <a:t>khả</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năng</a:t>
            </a:r>
            <a:r>
              <a:rPr lang="en-US" sz="1200" b="0" kern="1200" dirty="0">
                <a:solidFill>
                  <a:schemeClr val="tx1"/>
                </a:solidFill>
                <a:effectLst/>
                <a:latin typeface="+mn-lt"/>
                <a:ea typeface="+mn-ea"/>
                <a:cs typeface="+mn-cs"/>
              </a:rPr>
              <a:t> </a:t>
            </a:r>
            <a:r>
              <a:rPr lang="vi-VN" sz="1200" b="0" kern="1200" dirty="0">
                <a:solidFill>
                  <a:schemeClr val="tx1"/>
                </a:solidFill>
                <a:effectLst/>
                <a:latin typeface="+mn-lt"/>
                <a:ea typeface="+mn-ea"/>
                <a:cs typeface="+mn-cs"/>
              </a:rPr>
              <a:t>mở rộng (extensibility) – yếu tố quan trọng để đạt được tính mở (openness) – trước đây thường được xử lý bằng cách thêm wrapper theo nhu cầu</a:t>
            </a:r>
            <a:r>
              <a:rPr lang="en-US" sz="1200" b="0" kern="1200" dirty="0">
                <a:solidFill>
                  <a:schemeClr val="tx1"/>
                </a:solidFill>
                <a:effectLst/>
                <a:latin typeface="+mn-lt"/>
                <a:ea typeface="+mn-ea"/>
                <a:cs typeface="+mn-cs"/>
              </a:rPr>
              <a:t>. Tuy </a:t>
            </a:r>
            <a:r>
              <a:rPr lang="en-US" sz="1200" b="0" kern="1200" dirty="0" err="1">
                <a:solidFill>
                  <a:schemeClr val="tx1"/>
                </a:solidFill>
                <a:effectLst/>
                <a:latin typeface="+mn-lt"/>
                <a:ea typeface="+mn-ea"/>
                <a:cs typeface="+mn-cs"/>
              </a:rPr>
              <a:t>nhiên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nếu</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sử</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dụng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không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đúng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cách</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sẽ</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gây</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ra</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vấn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đề</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nghiêm</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trọng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về</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mở</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rộng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hệ</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thống</a:t>
            </a:r>
            <a:r>
              <a:rPr lang="en-US" sz="1200" b="0" kern="1200" dirty="0">
                <a:solidFill>
                  <a:schemeClr val="tx1"/>
                </a:solidFill>
                <a:effectLst/>
                <a:latin typeface="+mn-lt"/>
                <a:ea typeface="+mn-ea"/>
                <a:cs typeface="+mn-cs"/>
              </a:rPr>
              <a:t>.</a:t>
            </a:r>
            <a:endParaRPr lang="vi-VN" sz="1200" b="0" kern="1200" dirty="0">
              <a:solidFill>
                <a:schemeClr val="tx1"/>
              </a:solidFill>
              <a:effectLst/>
              <a:latin typeface="+mn-lt"/>
              <a:ea typeface="+mn-ea"/>
              <a:cs typeface="+mn-cs"/>
            </a:endParaRPr>
          </a:p>
          <a:p>
            <a:r>
              <a:rPr lang="en-US" sz="1200" b="0" kern="1200" dirty="0" err="1">
                <a:solidFill>
                  <a:schemeClr val="tx1"/>
                </a:solidFill>
                <a:effectLst/>
                <a:latin typeface="+mn-lt"/>
                <a:ea typeface="+mn-ea"/>
                <a:cs typeface="+mn-cs"/>
              </a:rPr>
              <a:t>Cụ</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thể</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nếu</a:t>
            </a:r>
            <a:r>
              <a:rPr lang="en-US" sz="1200" b="0" kern="1200" dirty="0">
                <a:solidFill>
                  <a:schemeClr val="tx1"/>
                </a:solidFill>
                <a:effectLst/>
                <a:latin typeface="+mn-lt"/>
                <a:ea typeface="+mn-ea"/>
                <a:cs typeface="+mn-cs"/>
              </a:rPr>
              <a:t> ta </a:t>
            </a:r>
            <a:r>
              <a:rPr lang="en-US" sz="1200" b="0" kern="1200" dirty="0" err="1">
                <a:solidFill>
                  <a:schemeClr val="tx1"/>
                </a:solidFill>
                <a:effectLst/>
                <a:latin typeface="+mn-lt"/>
                <a:ea typeface="+mn-ea"/>
                <a:cs typeface="+mn-cs"/>
              </a:rPr>
              <a:t>có</a:t>
            </a:r>
            <a:r>
              <a:rPr lang="en-US" sz="1200" b="0" kern="1200" dirty="0">
                <a:solidFill>
                  <a:schemeClr val="tx1"/>
                </a:solidFill>
                <a:effectLst/>
                <a:latin typeface="+mn-lt"/>
                <a:ea typeface="+mn-ea"/>
                <a:cs typeface="+mn-cs"/>
              </a:rPr>
              <a:t> N </a:t>
            </a:r>
            <a:r>
              <a:rPr lang="en-US" sz="1200" b="0" kern="1200" dirty="0" err="1">
                <a:solidFill>
                  <a:schemeClr val="tx1"/>
                </a:solidFill>
                <a:effectLst/>
                <a:latin typeface="+mn-lt"/>
                <a:ea typeface="+mn-ea"/>
                <a:cs typeface="+mn-cs"/>
              </a:rPr>
              <a:t>ứng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dụng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và</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muốn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chúng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có</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thể</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giao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tiếp</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với</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nhau</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thì</a:t>
            </a:r>
            <a:r>
              <a:rPr lang="en-US" sz="1200" b="0" kern="1200" dirty="0">
                <a:solidFill>
                  <a:schemeClr val="tx1"/>
                </a:solidFill>
                <a:effectLst/>
                <a:latin typeface="+mn-lt"/>
                <a:ea typeface="+mn-ea"/>
                <a:cs typeface="+mn-cs"/>
              </a:rPr>
              <a:t> ta </a:t>
            </a:r>
            <a:r>
              <a:rPr lang="en-US" sz="1200" b="0" kern="1200" dirty="0" err="1">
                <a:solidFill>
                  <a:schemeClr val="tx1"/>
                </a:solidFill>
                <a:effectLst/>
                <a:latin typeface="+mn-lt"/>
                <a:ea typeface="+mn-ea"/>
                <a:cs typeface="+mn-cs"/>
              </a:rPr>
              <a:t>có</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thể</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cần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đến</a:t>
            </a:r>
            <a:r>
              <a:rPr lang="en-US" sz="1200" b="0" kern="1200" dirty="0">
                <a:solidFill>
                  <a:schemeClr val="tx1"/>
                </a:solidFill>
                <a:effectLst/>
                <a:latin typeface="+mn-lt"/>
                <a:ea typeface="+mn-ea"/>
                <a:cs typeface="+mn-cs"/>
              </a:rPr>
              <a:t> O(N²) wrapper – </a:t>
            </a:r>
            <a:r>
              <a:rPr lang="en-US" sz="1200" b="0" kern="1200" dirty="0" err="1">
                <a:solidFill>
                  <a:schemeClr val="tx1"/>
                </a:solidFill>
                <a:effectLst/>
                <a:latin typeface="+mn-lt"/>
                <a:ea typeface="+mn-ea"/>
                <a:cs typeface="+mn-cs"/>
              </a:rPr>
              <a:t>tức</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là</a:t>
            </a:r>
            <a:r>
              <a:rPr lang="en-US" sz="1200" b="0" kern="1200" dirty="0">
                <a:solidFill>
                  <a:schemeClr val="tx1"/>
                </a:solidFill>
                <a:effectLst/>
                <a:latin typeface="+mn-lt"/>
                <a:ea typeface="+mn-ea"/>
                <a:cs typeface="+mn-cs"/>
              </a:rPr>
              <a:t> N × (N − 1) </a:t>
            </a:r>
            <a:r>
              <a:rPr lang="en-US" sz="1200" b="0" kern="1200" dirty="0" err="1">
                <a:solidFill>
                  <a:schemeClr val="tx1"/>
                </a:solidFill>
                <a:effectLst/>
                <a:latin typeface="+mn-lt"/>
                <a:ea typeface="+mn-ea"/>
                <a:cs typeface="+mn-cs"/>
              </a:rPr>
              <a:t>cái</a:t>
            </a:r>
            <a:r>
              <a:rPr lang="en-US" sz="1200" b="0" kern="1200" dirty="0">
                <a:solidFill>
                  <a:schemeClr val="tx1"/>
                </a:solidFill>
                <a:effectLst/>
                <a:latin typeface="+mn-lt"/>
                <a:ea typeface="+mn-ea"/>
                <a:cs typeface="+mn-cs"/>
              </a:rPr>
              <a:t> – </a:t>
            </a:r>
            <a:r>
              <a:rPr lang="en-US" sz="1200" b="0" kern="1200" dirty="0" err="1">
                <a:solidFill>
                  <a:schemeClr val="tx1"/>
                </a:solidFill>
                <a:effectLst/>
                <a:latin typeface="+mn-lt"/>
                <a:ea typeface="+mn-ea"/>
                <a:cs typeface="+mn-cs"/>
              </a:rPr>
              <a:t>để</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mỗi</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ứng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dụng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có</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thể</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hiểu</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và</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nói</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chuyện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với</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từng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ứng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dụng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khác</a:t>
            </a:r>
            <a:r>
              <a:rPr lang="en-US" sz="1200" b="0" kern="1200" dirty="0">
                <a:solidFill>
                  <a:schemeClr val="tx1"/>
                </a:solidFill>
                <a:effectLst/>
                <a:latin typeface="+mn-lt"/>
                <a:ea typeface="+mn-ea"/>
                <a:cs typeface="+mn-cs"/>
              </a:rPr>
              <a:t>.</a:t>
            </a:r>
            <a:endParaRPr lang="vi-VN" sz="1200" b="0" kern="1200" dirty="0">
              <a:solidFill>
                <a:schemeClr val="tx1"/>
              </a:solidFill>
              <a:effectLst/>
              <a:latin typeface="+mn-lt"/>
              <a:ea typeface="+mn-ea"/>
              <a:cs typeface="+mn-cs"/>
            </a:endParaRPr>
          </a:p>
          <a:p>
            <a:r>
              <a:rPr lang="en-US" sz="1200" b="0" kern="1200" dirty="0" err="1">
                <a:solidFill>
                  <a:schemeClr val="tx1"/>
                </a:solidFill>
                <a:effectLst/>
                <a:latin typeface="+mn-lt"/>
                <a:ea typeface="+mn-ea"/>
                <a:cs typeface="+mn-cs"/>
              </a:rPr>
              <a:t>Rõ</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ràng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khi</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hệ</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thống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lớn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lên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số</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lượng</a:t>
            </a:r>
            <a:r>
              <a:rPr lang="en-US" sz="1200" b="0" kern="1200" dirty="0">
                <a:solidFill>
                  <a:schemeClr val="tx1"/>
                </a:solidFill>
                <a:effectLst/>
                <a:latin typeface="+mn-lt"/>
                <a:ea typeface="+mn-ea"/>
                <a:cs typeface="+mn-cs"/>
              </a:rPr>
              <a:t> wrapper </a:t>
            </a:r>
            <a:r>
              <a:rPr lang="en-US" sz="1200" b="0" kern="1200" dirty="0" err="1">
                <a:solidFill>
                  <a:schemeClr val="tx1"/>
                </a:solidFill>
                <a:effectLst/>
                <a:latin typeface="+mn-lt"/>
                <a:ea typeface="+mn-ea"/>
                <a:cs typeface="+mn-cs"/>
              </a:rPr>
              <a:t>sẽ</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tăng</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rất</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nhanh</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khiến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việc</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quản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lý</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và</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bảo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trì</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trở</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nên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rất</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tốn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kém</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và</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phức</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tạp</a:t>
            </a:r>
            <a:r>
              <a:rPr lang="en-US" sz="1200" b="0" kern="1200" dirty="0">
                <a:solidFill>
                  <a:schemeClr val="tx1"/>
                </a:solidFill>
                <a:effectLst/>
                <a:latin typeface="+mn-lt"/>
                <a:ea typeface="+mn-ea"/>
                <a:cs typeface="+mn-cs"/>
              </a:rPr>
              <a:t>.</a:t>
            </a:r>
            <a:endParaRPr lang="vi-VN" sz="1200" b="0" kern="1200" dirty="0">
              <a:solidFill>
                <a:schemeClr val="tx1"/>
              </a:solidFill>
              <a:effectLst/>
              <a:latin typeface="+mn-lt"/>
              <a:ea typeface="+mn-ea"/>
              <a:cs typeface="+mn-cs"/>
            </a:endParaRPr>
          </a:p>
          <a:p>
            <a:endParaRPr lang="en-US" sz="1200" b="0" kern="1200" dirty="0">
              <a:solidFill>
                <a:schemeClr val="tx1"/>
              </a:solidFill>
              <a:effectLst/>
              <a:latin typeface="+mn-lt"/>
              <a:ea typeface="+mn-ea"/>
              <a:cs typeface="+mn-cs"/>
            </a:endParaRPr>
          </a:p>
          <a:p>
            <a:r>
              <a:rPr lang="vi-VN" sz="1200" b="0" kern="1200" dirty="0">
                <a:solidFill>
                  <a:schemeClr val="tx1"/>
                </a:solidFill>
                <a:effectLst/>
                <a:latin typeface="+mn-lt"/>
                <a:ea typeface="+mn-ea"/>
                <a:cs typeface="+mn-cs"/>
              </a:rPr>
              <a:t>Để giảm số lượng wrapper, người ta thường sử dụng middleware, cụ thể là broker – một thành phần trung tâm xử lý tất cả truy cập giữa các ứng dụng. Một loại thường gặp là message broker</a:t>
            </a:r>
            <a:r>
              <a:rPr lang="en-US" sz="1200" b="0" kern="1200" dirty="0">
                <a:solidFill>
                  <a:schemeClr val="tx1"/>
                </a:solidFill>
                <a:effectLst/>
                <a:latin typeface="+mn-lt"/>
                <a:ea typeface="+mn-ea"/>
                <a:cs typeface="+mn-cs"/>
              </a:rPr>
              <a:t>. </a:t>
            </a:r>
            <a:r>
              <a:rPr lang="vi-VN" sz="1200" b="0" kern="1200" dirty="0">
                <a:solidFill>
                  <a:schemeClr val="tx1"/>
                </a:solidFill>
                <a:effectLst/>
                <a:latin typeface="+mn-lt"/>
                <a:ea typeface="+mn-ea"/>
                <a:cs typeface="+mn-cs"/>
              </a:rPr>
              <a:t>Trong mô hình này, các ứng dụng gửi yêu cầu đến broker, broker biết ứng dụng nào có thể cung cấp dữ liệu cần thiết, có thể gộp hoặc chuyển đổi phản hồi và gửi lại cho ứng dụng ban đầu. Bởi vì mỗi ứng dụng chỉ cần giao tiếp với broker, ta chỉ cần tối đa 2N = O(N) wrapper – giảm rất nhiều so với O(N²). Hình </a:t>
            </a:r>
            <a:r>
              <a:rPr lang="en-US" sz="1200" b="0" kern="1200" dirty="0" err="1">
                <a:solidFill>
                  <a:schemeClr val="tx1"/>
                </a:solidFill>
                <a:effectLst/>
                <a:latin typeface="+mn-lt"/>
                <a:ea typeface="+mn-ea"/>
                <a:cs typeface="+mn-cs"/>
              </a:rPr>
              <a:t>sau</a:t>
            </a:r>
            <a:r>
              <a:rPr lang="vi-VN" sz="1200" b="0" kern="1200" dirty="0">
                <a:solidFill>
                  <a:schemeClr val="tx1"/>
                </a:solidFill>
                <a:effectLst/>
                <a:latin typeface="+mn-lt"/>
                <a:ea typeface="+mn-ea"/>
                <a:cs typeface="+mn-cs"/>
              </a:rPr>
              <a:t> minh họa cho tình huống này.</a:t>
            </a:r>
            <a:endParaRPr lang="en-US" sz="1200" b="0" kern="1200" dirty="0">
              <a:solidFill>
                <a:schemeClr val="tx1"/>
              </a:solidFill>
              <a:effectLst/>
              <a:latin typeface="+mn-lt"/>
              <a:ea typeface="+mn-ea"/>
              <a:cs typeface="+mn-cs"/>
            </a:endParaRPr>
          </a:p>
          <a:p>
            <a:endParaRPr lang="en-US" b="0" dirty="0">
              <a:latin typeface="+mn-lt"/>
            </a:endParaRP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336CF2-8983-5A1C-942B-22216A54D2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9753FB-9BF4-0992-F5D8-278DCB6B95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0D49937-1918-E5AC-0DD3-073EB199E1FA}"/>
              </a:ext>
            </a:extLst>
          </p:cNvPr>
          <p:cNvSpPr>
            <a:spLocks noGrp="1"/>
          </p:cNvSpPr>
          <p:nvPr>
            <p:ph type="body" idx="1"/>
          </p:nvPr>
        </p:nvSpPr>
        <p:spPr/>
        <p:txBody>
          <a:bodyPr/>
          <a:lstStyle/>
          <a:p>
            <a:r>
              <a:rPr lang="en-US" sz="1200" b="0" kern="1200" dirty="0" err="1">
                <a:solidFill>
                  <a:schemeClr val="tx1"/>
                </a:solidFill>
                <a:effectLst/>
                <a:latin typeface="Arial" panose="020B0604020202020204" pitchFamily="34" charset="0"/>
                <a:ea typeface="+mn-ea"/>
                <a:cs typeface="Arial" panose="020B0604020202020204" pitchFamily="34" charset="0"/>
              </a:rPr>
              <a:t>Ưu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điểm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của</a:t>
            </a:r>
            <a:r>
              <a:rPr lang="en-US" sz="1200" b="0" kern="1200" dirty="0">
                <a:solidFill>
                  <a:schemeClr val="tx1"/>
                </a:solidFill>
                <a:effectLst/>
                <a:latin typeface="Arial" panose="020B0604020202020204" pitchFamily="34" charset="0"/>
                <a:ea typeface="+mn-ea"/>
                <a:cs typeface="Arial" panose="020B0604020202020204" pitchFamily="34" charset="0"/>
              </a:rPr>
              <a:t> broker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err="1">
                <a:solidFill>
                  <a:schemeClr val="tx1"/>
                </a:solidFill>
                <a:effectLst/>
                <a:latin typeface="Arial" panose="020B0604020202020204" pitchFamily="34" charset="0"/>
                <a:ea typeface="+mn-ea"/>
                <a:cs typeface="Arial" panose="020B0604020202020204" pitchFamily="34" charset="0"/>
              </a:rPr>
              <a:t>Mỗi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ứng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dụng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chỉ</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tiếp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với</a:t>
            </a:r>
            <a:r>
              <a:rPr lang="en-US" sz="1200" b="0" kern="1200" dirty="0">
                <a:solidFill>
                  <a:schemeClr val="tx1"/>
                </a:solidFill>
                <a:effectLst/>
                <a:latin typeface="Arial" panose="020B0604020202020204" pitchFamily="34" charset="0"/>
                <a:ea typeface="+mn-ea"/>
                <a:cs typeface="Arial" panose="020B0604020202020204" pitchFamily="34" charset="0"/>
              </a:rPr>
              <a:t> broker, </a:t>
            </a:r>
            <a:r>
              <a:rPr lang="en-US" sz="1200" b="0" kern="1200" dirty="0" err="1">
                <a:solidFill>
                  <a:schemeClr val="tx1"/>
                </a:solidFill>
                <a:effectLst/>
                <a:latin typeface="Arial" panose="020B0604020202020204" pitchFamily="34" charset="0"/>
                <a:ea typeface="+mn-ea"/>
                <a:cs typeface="Arial" panose="020B0604020202020204" pitchFamily="34" charset="0"/>
              </a:rPr>
              <a:t>không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quan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tâm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đến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ứng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dụng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khác</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a:solidFill>
                  <a:schemeClr val="tx1"/>
                </a:solidFill>
                <a:effectLst/>
                <a:latin typeface="Arial" panose="020B0604020202020204" pitchFamily="34" charset="0"/>
                <a:ea typeface="+mn-ea"/>
                <a:cs typeface="Arial" panose="020B0604020202020204" pitchFamily="34" charset="0"/>
              </a:rPr>
              <a:t>Do </a:t>
            </a:r>
            <a:r>
              <a:rPr lang="en-US" sz="1200" b="0" kern="1200" dirty="0" err="1">
                <a:solidFill>
                  <a:schemeClr val="tx1"/>
                </a:solidFill>
                <a:effectLst/>
                <a:latin typeface="Arial" panose="020B0604020202020204" pitchFamily="34" charset="0"/>
                <a:ea typeface="+mn-ea"/>
                <a:cs typeface="Arial" panose="020B0604020202020204" pitchFamily="34" charset="0"/>
              </a:rPr>
              <a:t>đó</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chỉ</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đa</a:t>
            </a:r>
            <a:r>
              <a:rPr lang="en-US" sz="1200" b="0" kern="1200" dirty="0">
                <a:solidFill>
                  <a:schemeClr val="tx1"/>
                </a:solidFill>
                <a:effectLst/>
                <a:latin typeface="Arial" panose="020B0604020202020204" pitchFamily="34" charset="0"/>
                <a:ea typeface="+mn-ea"/>
                <a:cs typeface="Arial" panose="020B0604020202020204" pitchFamily="34" charset="0"/>
              </a:rPr>
              <a:t> 2N wrapper, </a:t>
            </a:r>
            <a:r>
              <a:rPr lang="en-US" sz="1200" b="0" kern="1200" dirty="0" err="1">
                <a:solidFill>
                  <a:schemeClr val="tx1"/>
                </a:solidFill>
                <a:effectLst/>
                <a:latin typeface="Arial" panose="020B0604020202020204" pitchFamily="34" charset="0"/>
                <a:ea typeface="+mn-ea"/>
                <a:cs typeface="Arial" panose="020B0604020202020204" pitchFamily="34" charset="0"/>
              </a:rPr>
              <a:t>tức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a:t>
            </a:r>
            <a:r>
              <a:rPr lang="en-US" sz="1200" b="0" kern="1200" dirty="0">
                <a:solidFill>
                  <a:schemeClr val="tx1"/>
                </a:solidFill>
                <a:effectLst/>
                <a:latin typeface="Arial" panose="020B0604020202020204" pitchFamily="34" charset="0"/>
                <a:ea typeface="+mn-ea"/>
                <a:cs typeface="Arial" panose="020B0604020202020204" pitchFamily="34" charset="0"/>
              </a:rPr>
              <a:t> O(N) – </a:t>
            </a:r>
            <a:r>
              <a:rPr lang="en-US" sz="1200" b="0" kern="1200" dirty="0" err="1">
                <a:solidFill>
                  <a:schemeClr val="tx1"/>
                </a:solidFill>
                <a:effectLst/>
                <a:latin typeface="Arial" panose="020B0604020202020204" pitchFamily="34" charset="0"/>
                <a:ea typeface="+mn-ea"/>
                <a:cs typeface="Arial" panose="020B0604020202020204" pitchFamily="34" charset="0"/>
              </a:rPr>
              <a:t>một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sự</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ưu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rất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lớn</a:t>
            </a:r>
            <a:r>
              <a:rPr lang="en-US" sz="1200" b="0" kern="1200" dirty="0">
                <a:solidFill>
                  <a:schemeClr val="tx1"/>
                </a:solidFill>
                <a:effectLst/>
                <a:latin typeface="Arial" panose="020B0604020202020204" pitchFamily="34" charset="0"/>
                <a:ea typeface="+mn-ea"/>
                <a:cs typeface="Arial" panose="020B0604020202020204" pitchFamily="34" charset="0"/>
              </a:rPr>
              <a:t> so </a:t>
            </a:r>
            <a:r>
              <a:rPr lang="en-US" sz="1200" b="0" kern="1200" dirty="0" err="1">
                <a:solidFill>
                  <a:schemeClr val="tx1"/>
                </a:solidFill>
                <a:effectLst/>
                <a:latin typeface="Arial" panose="020B0604020202020204" pitchFamily="34" charset="0"/>
                <a:ea typeface="+mn-ea"/>
                <a:cs typeface="Arial" panose="020B0604020202020204" pitchFamily="34" charset="0"/>
              </a:rPr>
              <a:t>với</a:t>
            </a:r>
            <a:r>
              <a:rPr lang="en-US" sz="1200" b="0" kern="1200" dirty="0">
                <a:solidFill>
                  <a:schemeClr val="tx1"/>
                </a:solidFill>
                <a:effectLst/>
                <a:latin typeface="Arial" panose="020B0604020202020204" pitchFamily="34" charset="0"/>
                <a:ea typeface="+mn-ea"/>
                <a:cs typeface="Arial" panose="020B0604020202020204" pitchFamily="34" charset="0"/>
              </a:rPr>
              <a:t> O(N²).</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a:solidFill>
                  <a:schemeClr val="tx1"/>
                </a:solidFill>
                <a:effectLst/>
                <a:latin typeface="Arial" panose="020B0604020202020204" pitchFamily="34" charset="0"/>
                <a:ea typeface="+mn-ea"/>
                <a:cs typeface="Arial" panose="020B0604020202020204" pitchFamily="34" charset="0"/>
              </a:rPr>
              <a:t>Ý </a:t>
            </a:r>
            <a:r>
              <a:rPr lang="en-US" sz="1200" b="0" kern="1200" dirty="0" err="1">
                <a:solidFill>
                  <a:schemeClr val="tx1"/>
                </a:solidFill>
                <a:effectLst/>
                <a:latin typeface="Arial" panose="020B0604020202020204" pitchFamily="34" charset="0"/>
                <a:ea typeface="+mn-ea"/>
                <a:cs typeface="Arial" panose="020B0604020202020204" pitchFamily="34" charset="0"/>
              </a:rPr>
              <a:t>tưởng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này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như</a:t>
            </a:r>
            <a:r>
              <a:rPr lang="en-US" sz="1200" b="0" kern="1200" dirty="0">
                <a:solidFill>
                  <a:schemeClr val="tx1"/>
                </a:solidFill>
                <a:effectLst/>
                <a:latin typeface="Arial" panose="020B0604020202020204" pitchFamily="34" charset="0"/>
                <a:ea typeface="+mn-ea"/>
                <a:cs typeface="Arial" panose="020B0604020202020204" pitchFamily="34" charset="0"/>
              </a:rPr>
              <a:t> ta </a:t>
            </a:r>
            <a:r>
              <a:rPr lang="en-US" sz="1200" b="0" kern="1200" dirty="0" err="1">
                <a:solidFill>
                  <a:schemeClr val="tx1"/>
                </a:solidFill>
                <a:effectLst/>
                <a:latin typeface="Arial" panose="020B0604020202020204" pitchFamily="34" charset="0"/>
                <a:ea typeface="+mn-ea"/>
                <a:cs typeface="Arial" panose="020B0604020202020204" pitchFamily="34" charset="0"/>
              </a:rPr>
              <a:t>chỉ</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cần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nói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chuyện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với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một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tổng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đài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thay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vì</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phải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biết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nói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chuyện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trực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tiếp</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với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từng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người</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endParaRPr lang="vi-VN" b="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ED28E5FF-E283-7991-23BF-8BF83F31591F}"/>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740785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EB43E3-C5DA-4BF6-069B-E1ADBA4090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56D522-0DF1-930D-0CBC-2732C92A11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0BAB6D-82C7-7D7E-BA94-3E7463326B94}"/>
              </a:ext>
            </a:extLst>
          </p:cNvPr>
          <p:cNvSpPr>
            <a:spLocks noGrp="1"/>
          </p:cNvSpPr>
          <p:nvPr>
            <p:ph type="body" idx="1"/>
          </p:nvPr>
        </p:nvSpPr>
        <p:spPr/>
        <p:txBody>
          <a:bodyPr/>
          <a:lstStyle/>
          <a:p>
            <a:endParaRPr lang="en-US" b="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E4888E2A-4AB8-FB24-971D-D2F71D036D33}"/>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622137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err="1">
                <a:solidFill>
                  <a:schemeClr val="tx1"/>
                </a:solidFill>
                <a:effectLst/>
                <a:latin typeface="Arial" panose="020B0604020202020204" pitchFamily="34" charset="0"/>
                <a:ea typeface="+mn-ea"/>
                <a:cs typeface="Arial" panose="020B0604020202020204" pitchFamily="34" charset="0"/>
              </a:rPr>
              <a:t>Để</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hiểu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rõ</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hơn</a:t>
            </a:r>
            <a:r>
              <a:rPr lang="en-US" sz="1200" b="0" kern="1200" dirty="0">
                <a:solidFill>
                  <a:schemeClr val="tx1"/>
                </a:solidFill>
                <a:effectLst/>
                <a:latin typeface="Arial" panose="020B0604020202020204" pitchFamily="34" charset="0"/>
                <a:ea typeface="+mn-ea"/>
                <a:cs typeface="Arial" panose="020B0604020202020204" pitchFamily="34" charset="0"/>
              </a:rPr>
              <a:t> interceptor </a:t>
            </a:r>
            <a:r>
              <a:rPr lang="en-US" sz="1200" b="0" kern="1200" dirty="0" err="1">
                <a:solidFill>
                  <a:schemeClr val="tx1"/>
                </a:solidFill>
                <a:effectLst/>
                <a:latin typeface="Arial" panose="020B0604020202020204" pitchFamily="34" charset="0"/>
                <a:ea typeface="+mn-ea"/>
                <a:cs typeface="Arial" panose="020B0604020202020204" pitchFamily="34" charset="0"/>
              </a:rPr>
              <a:t>hoạt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động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thế</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nào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chúng</a:t>
            </a:r>
            <a:r>
              <a:rPr lang="en-US" sz="1200" b="0" kern="1200" dirty="0">
                <a:solidFill>
                  <a:schemeClr val="tx1"/>
                </a:solidFill>
                <a:effectLst/>
                <a:latin typeface="Arial" panose="020B0604020202020204" pitchFamily="34" charset="0"/>
                <a:ea typeface="+mn-ea"/>
                <a:cs typeface="Arial" panose="020B0604020202020204" pitchFamily="34" charset="0"/>
              </a:rPr>
              <a:t> ta </a:t>
            </a:r>
            <a:r>
              <a:rPr lang="en-US" sz="1200" b="0" kern="1200" dirty="0" err="1">
                <a:solidFill>
                  <a:schemeClr val="tx1"/>
                </a:solidFill>
                <a:effectLst/>
                <a:latin typeface="Arial" panose="020B0604020202020204" pitchFamily="34" charset="0"/>
                <a:ea typeface="+mn-ea"/>
                <a:cs typeface="Arial" panose="020B0604020202020204" pitchFamily="34" charset="0"/>
              </a:rPr>
              <a:t>hãy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xem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xét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trình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gọi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một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tượng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từ</a:t>
            </a:r>
            <a:r>
              <a:rPr lang="en-US" sz="1200" b="0" kern="1200" dirty="0">
                <a:solidFill>
                  <a:schemeClr val="tx1"/>
                </a:solidFill>
                <a:effectLst/>
                <a:latin typeface="Arial" panose="020B0604020202020204" pitchFamily="34" charset="0"/>
                <a:ea typeface="+mn-ea"/>
                <a:cs typeface="Arial" panose="020B0604020202020204" pitchFamily="34" charset="0"/>
              </a:rPr>
              <a:t> xa </a:t>
            </a:r>
            <a:r>
              <a:rPr lang="en-US" sz="1200" b="0" kern="1200" dirty="0" err="1">
                <a:solidFill>
                  <a:schemeClr val="tx1"/>
                </a:solidFill>
                <a:effectLst/>
                <a:latin typeface="Arial" panose="020B0604020202020204" pitchFamily="34" charset="0"/>
                <a:ea typeface="+mn-ea"/>
                <a:cs typeface="Arial" panose="020B0604020202020204" pitchFamily="34" charset="0"/>
              </a:rPr>
              <a:t>trong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một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phân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tán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dựa</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tượng</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r>
              <a:rPr lang="en-US" sz="1200" b="0" kern="1200" dirty="0" err="1">
                <a:solidFill>
                  <a:schemeClr val="tx1"/>
                </a:solidFill>
                <a:effectLst/>
                <a:latin typeface="Arial" panose="020B0604020202020204" pitchFamily="34" charset="0"/>
                <a:ea typeface="+mn-ea"/>
                <a:cs typeface="Arial" panose="020B0604020202020204" pitchFamily="34" charset="0"/>
              </a:rPr>
              <a:t>Thông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thường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vi-VN" sz="1200" b="0" kern="1200" dirty="0">
                <a:solidFill>
                  <a:schemeClr val="tx1"/>
                </a:solidFill>
                <a:effectLst/>
                <a:latin typeface="Arial" panose="020B0604020202020204" pitchFamily="34" charset="0"/>
                <a:ea typeface="+mn-ea"/>
                <a:cs typeface="Arial" panose="020B0604020202020204" pitchFamily="34" charset="0"/>
              </a:rPr>
              <a:t>khi một đối tượng A gọi một phương thức của đối tượng B</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trình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này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diễn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ra</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theo</a:t>
            </a:r>
            <a:r>
              <a:rPr lang="en-US" sz="1200" b="0" kern="1200" dirty="0">
                <a:solidFill>
                  <a:schemeClr val="tx1"/>
                </a:solidFill>
                <a:effectLst/>
                <a:latin typeface="Arial" panose="020B0604020202020204" pitchFamily="34" charset="0"/>
                <a:ea typeface="+mn-ea"/>
                <a:cs typeface="Arial" panose="020B0604020202020204" pitchFamily="34" charset="0"/>
              </a:rPr>
              <a:t> 3 </a:t>
            </a:r>
            <a:r>
              <a:rPr lang="en-US" sz="1200" b="0" kern="1200" dirty="0" err="1">
                <a:solidFill>
                  <a:schemeClr val="tx1"/>
                </a:solidFill>
                <a:effectLst/>
                <a:latin typeface="Arial" panose="020B0604020202020204" pitchFamily="34" charset="0"/>
                <a:ea typeface="+mn-ea"/>
                <a:cs typeface="Arial" panose="020B0604020202020204" pitchFamily="34" charset="0"/>
              </a:rPr>
              <a:t>bước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chính</a:t>
            </a:r>
            <a:r>
              <a:rPr lang="en-US" sz="1200" b="0" kern="1200" dirty="0">
                <a:solidFill>
                  <a:schemeClr val="tx1"/>
                </a:solidFill>
                <a:effectLst/>
                <a:latin typeface="Arial" panose="020B0604020202020204" pitchFamily="34" charset="0"/>
                <a:ea typeface="+mn-ea"/>
                <a:cs typeface="Arial" panose="020B0604020202020204" pitchFamily="34" charset="0"/>
              </a:rPr>
              <a:t>:</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a:solidFill>
                  <a:schemeClr val="tx1"/>
                </a:solidFill>
                <a:effectLst/>
                <a:latin typeface="Arial" panose="020B0604020202020204" pitchFamily="34" charset="0"/>
                <a:ea typeface="+mn-ea"/>
                <a:cs typeface="Arial" panose="020B0604020202020204" pitchFamily="34" charset="0"/>
              </a:rPr>
              <a:t>- 1. </a:t>
            </a:r>
            <a:r>
              <a:rPr lang="en-US" sz="1200" b="0" kern="1200" dirty="0" err="1">
                <a:solidFill>
                  <a:schemeClr val="tx1"/>
                </a:solidFill>
                <a:effectLst/>
                <a:latin typeface="Arial" panose="020B0604020202020204" pitchFamily="34" charset="0"/>
                <a:ea typeface="+mn-ea"/>
                <a:cs typeface="Arial" panose="020B0604020202020204" pitchFamily="34" charset="0"/>
              </a:rPr>
              <a:t>Đầu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tiên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tượng</a:t>
            </a:r>
            <a:r>
              <a:rPr lang="en-US" sz="1200" b="0" kern="1200" dirty="0">
                <a:solidFill>
                  <a:schemeClr val="tx1"/>
                </a:solidFill>
                <a:effectLst/>
                <a:latin typeface="Arial" panose="020B0604020202020204" pitchFamily="34" charset="0"/>
                <a:ea typeface="+mn-ea"/>
                <a:cs typeface="Arial" panose="020B0604020202020204" pitchFamily="34" charset="0"/>
              </a:rPr>
              <a:t> A </a:t>
            </a:r>
            <a:r>
              <a:rPr lang="en-US" sz="1200" b="0" kern="1200" dirty="0" err="1">
                <a:solidFill>
                  <a:schemeClr val="tx1"/>
                </a:solidFill>
                <a:effectLst/>
                <a:latin typeface="Arial" panose="020B0604020202020204" pitchFamily="34" charset="0"/>
                <a:ea typeface="+mn-ea"/>
                <a:cs typeface="Arial" panose="020B0604020202020204" pitchFamily="34" charset="0"/>
              </a:rPr>
              <a:t>gọi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một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phương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thức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từ</a:t>
            </a:r>
            <a:r>
              <a:rPr lang="en-US" sz="1200" b="0" kern="1200" dirty="0">
                <a:solidFill>
                  <a:schemeClr val="tx1"/>
                </a:solidFill>
                <a:effectLst/>
                <a:latin typeface="Arial" panose="020B0604020202020204" pitchFamily="34" charset="0"/>
                <a:ea typeface="+mn-ea"/>
                <a:cs typeface="Arial" panose="020B0604020202020204" pitchFamily="34" charset="0"/>
              </a:rPr>
              <a:t> xa </a:t>
            </a:r>
            <a:r>
              <a:rPr lang="en-US" sz="1200" b="0" kern="1200" dirty="0" err="1">
                <a:solidFill>
                  <a:schemeClr val="tx1"/>
                </a:solidFill>
                <a:effectLst/>
                <a:latin typeface="Arial" panose="020B0604020202020204" pitchFamily="34" charset="0"/>
                <a:ea typeface="+mn-ea"/>
                <a:cs typeface="Arial" panose="020B0604020202020204" pitchFamily="34" charset="0"/>
              </a:rPr>
              <a:t>thông</a:t>
            </a:r>
            <a:r>
              <a:rPr lang="en-US" sz="1200" b="0" kern="1200" dirty="0">
                <a:solidFill>
                  <a:schemeClr val="tx1"/>
                </a:solidFill>
                <a:effectLst/>
                <a:latin typeface="Arial" panose="020B0604020202020204" pitchFamily="34" charset="0"/>
                <a:ea typeface="+mn-ea"/>
                <a:cs typeface="Arial" panose="020B0604020202020204" pitchFamily="34" charset="0"/>
              </a:rPr>
              <a:t> qua </a:t>
            </a:r>
            <a:r>
              <a:rPr lang="en-US" sz="1200" b="0" kern="1200" dirty="0" err="1">
                <a:solidFill>
                  <a:schemeClr val="tx1"/>
                </a:solidFill>
                <a:effectLst/>
                <a:latin typeface="Arial" panose="020B0604020202020204" pitchFamily="34" charset="0"/>
                <a:ea typeface="+mn-ea"/>
                <a:cs typeface="Arial" panose="020B0604020202020204" pitchFamily="34" charset="0"/>
              </a:rPr>
              <a:t>giao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diện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cục</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bộ</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giống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với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giao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diện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thật</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của</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tượng</a:t>
            </a:r>
            <a:r>
              <a:rPr lang="en-US" sz="1200" b="0" kern="1200" dirty="0">
                <a:solidFill>
                  <a:schemeClr val="tx1"/>
                </a:solidFill>
                <a:effectLst/>
                <a:latin typeface="Arial" panose="020B0604020202020204" pitchFamily="34" charset="0"/>
                <a:ea typeface="+mn-ea"/>
                <a:cs typeface="Arial" panose="020B0604020202020204" pitchFamily="34" charset="0"/>
              </a:rPr>
              <a:t> B.</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lvl="0"/>
            <a:r>
              <a:rPr lang="en-US" sz="1200" b="0" kern="1200" dirty="0">
                <a:solidFill>
                  <a:schemeClr val="tx1"/>
                </a:solidFill>
                <a:effectLst/>
                <a:latin typeface="Arial" panose="020B0604020202020204" pitchFamily="34" charset="0"/>
                <a:ea typeface="+mn-ea"/>
                <a:cs typeface="Arial" panose="020B0604020202020204" pitchFamily="34" charset="0"/>
              </a:rPr>
              <a:t>- 2.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tại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máy</a:t>
            </a:r>
            <a:r>
              <a:rPr lang="en-US" sz="1200" b="0" kern="1200" dirty="0">
                <a:solidFill>
                  <a:schemeClr val="tx1"/>
                </a:solidFill>
                <a:effectLst/>
                <a:latin typeface="Arial" panose="020B0604020202020204" pitchFamily="34" charset="0"/>
                <a:ea typeface="+mn-ea"/>
                <a:cs typeface="Arial" panose="020B0604020202020204" pitchFamily="34" charset="0"/>
              </a:rPr>
              <a:t> A </a:t>
            </a:r>
            <a:r>
              <a:rPr lang="en-US" sz="1200" b="0" kern="1200" dirty="0" err="1">
                <a:solidFill>
                  <a:schemeClr val="tx1"/>
                </a:solidFill>
                <a:effectLst/>
                <a:latin typeface="Arial" panose="020B0604020202020204" pitchFamily="34" charset="0"/>
                <a:ea typeface="+mn-ea"/>
                <a:cs typeface="Arial" panose="020B0604020202020204" pitchFamily="34" charset="0"/>
              </a:rPr>
              <a:t>sẽ</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chuyển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lời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gọi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này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lời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gọi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tổng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quát</a:t>
            </a:r>
            <a:r>
              <a:rPr lang="vi-VN" sz="1200" b="0" kern="1200" dirty="0">
                <a:solidFill>
                  <a:schemeClr val="tx1"/>
                </a:solidFill>
                <a:effectLst/>
                <a:latin typeface="Arial" panose="020B0604020202020204" pitchFamily="34" charset="0"/>
                <a:ea typeface="+mn-ea"/>
                <a:cs typeface="Arial" panose="020B0604020202020204" pitchFamily="34" charset="0"/>
              </a:rPr>
              <a:t> nhờ giao diện gọi đối tượng do middleware cung cấp tại máy của A.</a:t>
            </a:r>
            <a:r>
              <a:rPr lang="en-US" sz="1200" b="0" kern="1200" dirty="0">
                <a:solidFill>
                  <a:schemeClr val="tx1"/>
                </a:solidFill>
                <a:effectLst/>
                <a:latin typeface="Arial" panose="020B0604020202020204" pitchFamily="34" charset="0"/>
                <a:ea typeface="+mn-ea"/>
                <a:cs typeface="Arial" panose="020B0604020202020204" pitchFamily="34" charset="0"/>
              </a:rPr>
              <a:t> </a:t>
            </a:r>
          </a:p>
          <a:p>
            <a:pPr lvl="0"/>
            <a:r>
              <a:rPr lang="en-US" sz="1200" b="0" kern="1200" dirty="0">
                <a:solidFill>
                  <a:schemeClr val="tx1"/>
                </a:solidFill>
                <a:effectLst/>
                <a:latin typeface="Arial" panose="020B0604020202020204" pitchFamily="34" charset="0"/>
                <a:ea typeface="+mn-ea"/>
                <a:cs typeface="Arial" panose="020B0604020202020204" pitchFamily="34" charset="0"/>
              </a:rPr>
              <a:t>- 3. </a:t>
            </a:r>
            <a:r>
              <a:rPr lang="en-US" sz="1200" b="0" kern="1200" dirty="0" err="1">
                <a:solidFill>
                  <a:schemeClr val="tx1"/>
                </a:solidFill>
                <a:effectLst/>
                <a:latin typeface="Arial" panose="020B0604020202020204" pitchFamily="34" charset="0"/>
                <a:ea typeface="+mn-ea"/>
                <a:cs typeface="Arial" panose="020B0604020202020204" pitchFamily="34" charset="0"/>
              </a:rPr>
              <a:t>Sau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đó</a:t>
            </a:r>
            <a:r>
              <a:rPr lang="en-US" sz="1200" b="0" kern="1200" dirty="0">
                <a:solidFill>
                  <a:schemeClr val="tx1"/>
                </a:solidFill>
                <a:effectLst/>
                <a:latin typeface="Arial" panose="020B0604020202020204" pitchFamily="34" charset="0"/>
                <a:ea typeface="+mn-ea"/>
                <a:cs typeface="Arial" panose="020B0604020202020204" pitchFamily="34" charset="0"/>
              </a:rPr>
              <a:t>, middleware </a:t>
            </a:r>
            <a:r>
              <a:rPr lang="en-US" sz="1200" b="0" kern="1200" dirty="0" err="1">
                <a:solidFill>
                  <a:schemeClr val="tx1"/>
                </a:solidFill>
                <a:effectLst/>
                <a:latin typeface="Arial" panose="020B0604020202020204" pitchFamily="34" charset="0"/>
                <a:ea typeface="+mn-ea"/>
                <a:cs typeface="Arial" panose="020B0604020202020204" pitchFamily="34" charset="0"/>
              </a:rPr>
              <a:t>đóng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gói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lời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gọi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thông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điệp</a:t>
            </a:r>
            <a:r>
              <a:rPr lang="en-US" sz="1200" b="0" kern="1200" baseline="0" dirty="0">
                <a:solidFill>
                  <a:schemeClr val="tx1"/>
                </a:solidFill>
                <a:effectLst/>
                <a:latin typeface="Arial" panose="020B0604020202020204" pitchFamily="34" charset="0"/>
                <a:ea typeface="+mn-ea"/>
                <a:cs typeface="Arial" panose="020B0604020202020204" pitchFamily="34" charset="0"/>
              </a:rPr>
              <a:t> </a:t>
            </a:r>
            <a:r>
              <a:rPr lang="en-US" sz="1200" b="0" kern="1200" baseline="0" dirty="0" err="1">
                <a:solidFill>
                  <a:schemeClr val="tx1"/>
                </a:solidFill>
                <a:effectLst/>
                <a:latin typeface="Arial" panose="020B0604020202020204" pitchFamily="34" charset="0"/>
                <a:ea typeface="+mn-ea"/>
                <a:cs typeface="Arial" panose="020B0604020202020204" pitchFamily="34" charset="0"/>
              </a:rPr>
              <a:t>mạng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và</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gửi</a:t>
            </a:r>
            <a:r>
              <a:rPr lang="en-US" sz="1200" b="0" kern="1200" dirty="0">
                <a:solidFill>
                  <a:schemeClr val="tx1"/>
                </a:solidFill>
                <a:effectLst/>
                <a:latin typeface="Arial" panose="020B0604020202020204" pitchFamily="34" charset="0"/>
                <a:ea typeface="+mn-ea"/>
                <a:cs typeface="Arial" panose="020B0604020202020204" pitchFamily="34" charset="0"/>
              </a:rPr>
              <a:t> qua </a:t>
            </a:r>
            <a:r>
              <a:rPr lang="en-US" sz="1200" b="0" kern="1200" dirty="0" err="1">
                <a:solidFill>
                  <a:schemeClr val="tx1"/>
                </a:solidFill>
                <a:effectLst/>
                <a:latin typeface="Arial" panose="020B0604020202020204" pitchFamily="34" charset="0"/>
                <a:ea typeface="+mn-ea"/>
                <a:cs typeface="Arial" panose="020B0604020202020204" pitchFamily="34" charset="0"/>
              </a:rPr>
              <a:t>giao</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diện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mạng</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vi-VN" sz="1200" b="0" kern="1200" dirty="0">
                <a:solidFill>
                  <a:schemeClr val="tx1"/>
                </a:solidFill>
                <a:effectLst/>
                <a:latin typeface="Arial" panose="020B0604020202020204" pitchFamily="34" charset="0"/>
                <a:ea typeface="+mn-ea"/>
                <a:cs typeface="Arial" panose="020B0604020202020204" pitchFamily="34" charset="0"/>
              </a:rPr>
              <a:t>ở tầng vận chuyển (transport level)</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của</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hệ</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điều</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hành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đến</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máy</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chứa</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đối</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tượng</a:t>
            </a:r>
            <a:r>
              <a:rPr lang="en-US" sz="1200" b="0" kern="1200" dirty="0">
                <a:solidFill>
                  <a:schemeClr val="tx1"/>
                </a:solidFill>
                <a:effectLst/>
                <a:latin typeface="Arial" panose="020B0604020202020204" pitchFamily="34" charset="0"/>
                <a:ea typeface="+mn-ea"/>
                <a:cs typeface="Arial" panose="020B0604020202020204" pitchFamily="34" charset="0"/>
              </a:rPr>
              <a:t> B.</a:t>
            </a:r>
            <a:endParaRPr lang="vi-VN" sz="1200" b="0" kern="1200" dirty="0">
              <a:solidFill>
                <a:schemeClr val="tx1"/>
              </a:solidFill>
              <a:effectLst/>
              <a:latin typeface="Arial" panose="020B0604020202020204" pitchFamily="34" charset="0"/>
              <a:ea typeface="+mn-ea"/>
              <a:cs typeface="Arial" panose="020B0604020202020204" pitchFamily="34" charset="0"/>
            </a:endParaRPr>
          </a:p>
          <a:p>
            <a:pPr marL="0" indent="0" algn="l">
              <a:lnSpc>
                <a:spcPts val="2850"/>
              </a:lnSpc>
              <a:buNone/>
            </a:pPr>
            <a:r>
              <a:rPr lang="en-US" sz="1200" b="0" dirty="0">
                <a:solidFill>
                  <a:srgbClr val="2C3249"/>
                </a:solidFill>
                <a:latin typeface="Arial" panose="020B0604020202020204" pitchFamily="34" charset="0"/>
                <a:ea typeface="Martel Sans" pitchFamily="34" charset="-122"/>
                <a:cs typeface="Arial" panose="020B0604020202020204" pitchFamily="34" charset="0"/>
              </a:rPr>
              <a:t>Trong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quá</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trình</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này</a:t>
            </a:r>
            <a:r>
              <a:rPr lang="en-US" sz="1200" b="0" dirty="0">
                <a:solidFill>
                  <a:srgbClr val="2C3249"/>
                </a:solidFill>
                <a:latin typeface="Arial" panose="020B0604020202020204" pitchFamily="34" charset="0"/>
                <a:ea typeface="Martel Sans" pitchFamily="34" charset="-122"/>
                <a:cs typeface="Arial" panose="020B0604020202020204" pitchFamily="34" charset="0"/>
              </a:rPr>
              <a:t>, interceptor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có</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thể</a:t>
            </a:r>
            <a:r>
              <a:rPr lang="en-US" sz="1200" b="0" dirty="0">
                <a:solidFill>
                  <a:srgbClr val="2C3249"/>
                </a:solidFill>
                <a:latin typeface="Arial" panose="020B0604020202020204" pitchFamily="34" charset="0"/>
                <a:ea typeface="Martel Sans" pitchFamily="34" charset="-122"/>
                <a:cs typeface="Arial" panose="020B0604020202020204" pitchFamily="34" charset="0"/>
              </a:rPr>
              <a:t> can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thiệp</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vào</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bước</a:t>
            </a:r>
            <a:r>
              <a:rPr lang="en-US" sz="1200" b="0" dirty="0">
                <a:solidFill>
                  <a:srgbClr val="2C3249"/>
                </a:solidFill>
                <a:latin typeface="Arial" panose="020B0604020202020204" pitchFamily="34" charset="0"/>
                <a:ea typeface="Martel Sans" pitchFamily="34" charset="-122"/>
                <a:cs typeface="Arial" panose="020B0604020202020204" pitchFamily="34" charset="0"/>
              </a:rPr>
              <a:t> 2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hoặc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bước</a:t>
            </a:r>
            <a:r>
              <a:rPr lang="en-US" sz="1200" b="0" dirty="0">
                <a:solidFill>
                  <a:srgbClr val="2C3249"/>
                </a:solidFill>
                <a:latin typeface="Arial" panose="020B0604020202020204" pitchFamily="34" charset="0"/>
                <a:ea typeface="Martel Sans" pitchFamily="34" charset="-122"/>
                <a:cs typeface="Arial" panose="020B0604020202020204" pitchFamily="34" charset="0"/>
              </a:rPr>
              <a:t> 3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để</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thực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hiện</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các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tác</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vụ</a:t>
            </a:r>
            <a:r>
              <a:rPr lang="en-US" sz="1200" b="0" dirty="0">
                <a:solidFill>
                  <a:srgbClr val="2C3249"/>
                </a:solidFill>
                <a:latin typeface="Arial" panose="020B0604020202020204" pitchFamily="34" charset="0"/>
                <a:ea typeface="Martel Sans" pitchFamily="34" charset="-122"/>
                <a:cs typeface="Arial" panose="020B0604020202020204" pitchFamily="34" charset="0"/>
              </a:rPr>
              <a:t> </a:t>
            </a:r>
            <a:r>
              <a:rPr lang="en-US" sz="1200" b="0" dirty="0" err="1">
                <a:solidFill>
                  <a:srgbClr val="2C3249"/>
                </a:solidFill>
                <a:latin typeface="Arial" panose="020B0604020202020204" pitchFamily="34" charset="0"/>
                <a:ea typeface="Martel Sans" pitchFamily="34" charset="-122"/>
                <a:cs typeface="Arial" panose="020B0604020202020204" pitchFamily="34" charset="0"/>
              </a:rPr>
              <a:t>như</a:t>
            </a:r>
            <a:r>
              <a:rPr lang="en-US" sz="1200" b="0" dirty="0">
                <a:solidFill>
                  <a:srgbClr val="2C3249"/>
                </a:solidFill>
                <a:latin typeface="Arial" panose="020B0604020202020204" pitchFamily="34" charset="0"/>
                <a:ea typeface="Martel Sans" pitchFamily="34" charset="-122"/>
                <a:cs typeface="Arial" panose="020B0604020202020204" pitchFamily="34" charset="0"/>
              </a:rPr>
              <a:t>:</a:t>
            </a:r>
          </a:p>
          <a:p>
            <a:pPr marL="0" marR="0" lvl="0" indent="0" algn="l" defTabSz="914400" rtl="0" eaLnBrk="1" fontAlgn="auto" latinLnBrk="0" hangingPunct="1">
              <a:lnSpc>
                <a:spcPts val="2850"/>
              </a:lnSpc>
              <a:spcBef>
                <a:spcPts val="0"/>
              </a:spcBef>
              <a:spcAft>
                <a:spcPts val="0"/>
              </a:spcAft>
              <a:buClrTx/>
              <a:buSzTx/>
              <a:buFontTx/>
              <a:buNone/>
              <a:tabLst/>
              <a:defRPr/>
            </a:pPr>
            <a:r>
              <a:rPr lang="en-US" sz="1200" b="0" kern="1200" dirty="0">
                <a:solidFill>
                  <a:schemeClr val="tx1"/>
                </a:solidFill>
                <a:effectLst/>
                <a:latin typeface="Arial" panose="020B0604020202020204" pitchFamily="34" charset="0"/>
                <a:ea typeface="+mn-ea"/>
                <a:cs typeface="Arial" panose="020B0604020202020204" pitchFamily="34" charset="0"/>
              </a:rPr>
              <a:t>Ta </a:t>
            </a:r>
            <a:r>
              <a:rPr lang="en-US" sz="1200" b="0" kern="1200" dirty="0" err="1">
                <a:solidFill>
                  <a:schemeClr val="tx1"/>
                </a:solidFill>
                <a:effectLst/>
                <a:latin typeface="Arial" panose="020B0604020202020204" pitchFamily="34" charset="0"/>
                <a:ea typeface="+mn-ea"/>
                <a:cs typeface="Arial" panose="020B0604020202020204" pitchFamily="34" charset="0"/>
              </a:rPr>
              <a:t>sẽ</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làm</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rõ</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hơn</a:t>
            </a:r>
            <a:r>
              <a:rPr lang="en-US" sz="1200" b="0" kern="1200" dirty="0">
                <a:solidFill>
                  <a:schemeClr val="tx1"/>
                </a:solidFill>
                <a:effectLst/>
                <a:latin typeface="Arial" panose="020B0604020202020204" pitchFamily="34" charset="0"/>
                <a:ea typeface="+mn-ea"/>
                <a:cs typeface="Arial" panose="020B0604020202020204" pitchFamily="34" charset="0"/>
              </a:rPr>
              <a:t> ở </a:t>
            </a:r>
            <a:r>
              <a:rPr lang="en-US" sz="1200" b="0" kern="1200" dirty="0" err="1">
                <a:solidFill>
                  <a:schemeClr val="tx1"/>
                </a:solidFill>
                <a:effectLst/>
                <a:latin typeface="Arial" panose="020B0604020202020204" pitchFamily="34" charset="0"/>
                <a:ea typeface="+mn-ea"/>
                <a:cs typeface="Arial" panose="020B0604020202020204" pitchFamily="34" charset="0"/>
              </a:rPr>
              <a:t>hình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ảnh</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ví</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dụ</a:t>
            </a:r>
            <a:r>
              <a:rPr lang="en-US" sz="1200" b="0" kern="1200" dirty="0">
                <a:solidFill>
                  <a:schemeClr val="tx1"/>
                </a:solidFill>
                <a:effectLst/>
                <a:latin typeface="Arial" panose="020B0604020202020204" pitchFamily="34" charset="0"/>
                <a:ea typeface="+mn-ea"/>
                <a:cs typeface="Arial" panose="020B0604020202020204" pitchFamily="34" charset="0"/>
              </a:rPr>
              <a:t> </a:t>
            </a:r>
            <a:r>
              <a:rPr lang="en-US" sz="1200" b="0" kern="1200" dirty="0" err="1">
                <a:solidFill>
                  <a:schemeClr val="tx1"/>
                </a:solidFill>
                <a:effectLst/>
                <a:latin typeface="Arial" panose="020B0604020202020204" pitchFamily="34" charset="0"/>
                <a:ea typeface="+mn-ea"/>
                <a:cs typeface="Arial" panose="020B0604020202020204" pitchFamily="34" charset="0"/>
              </a:rPr>
              <a:t>sau</a:t>
            </a:r>
            <a:endParaRPr lang="en-US" sz="1200" b="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r>
              <a:rPr lang="vi-VN" b="1" dirty="0"/>
              <a:t>Cách hoạt động:</a:t>
            </a:r>
            <a:endParaRPr lang="vi-VN" dirty="0"/>
          </a:p>
          <a:p>
            <a:r>
              <a:rPr lang="vi-VN" dirty="0"/>
              <a:t>Khi một ứng dụng client thực hiện một cuộc gọi (ví dụ: B.doit(val)), cuộc gọi này không trực tiếp đến đối tượng mục tiêu. Thay vào đó, nó được </a:t>
            </a:r>
            <a:r>
              <a:rPr lang="vi-VN" b="1" dirty="0"/>
              <a:t>chặn</a:t>
            </a:r>
            <a:r>
              <a:rPr lang="vi-VN" dirty="0"/>
              <a:t> bởi các interceptor.</a:t>
            </a:r>
          </a:p>
          <a:p>
            <a:r>
              <a:rPr lang="vi-VN" b="1" dirty="0"/>
              <a:t>Interceptor (luồng nét liền):</a:t>
            </a:r>
            <a:endParaRPr lang="vi-VN" dirty="0"/>
          </a:p>
          <a:p>
            <a:pPr lvl="1"/>
            <a:r>
              <a:rPr lang="vi-VN" b="1" dirty="0"/>
              <a:t>Request-level interceptor:</a:t>
            </a:r>
            <a:r>
              <a:rPr lang="vi-VN" dirty="0"/>
              <a:t> Đây là loại interceptor đầu tiên chặn cuộc gọi từ phía client. Nó có thể thực hiện các tác vụ như kiểm tra quyền truy cập, ghi log, hoặc sửa đổi các tham số của yêu cầu trước khi nó được chuyển tiếp.</a:t>
            </a:r>
          </a:p>
          <a:p>
            <a:pPr lvl="1"/>
            <a:r>
              <a:rPr lang="vi-VN" b="1" dirty="0"/>
              <a:t>Message-level interceptor:</a:t>
            </a:r>
            <a:r>
              <a:rPr lang="vi-VN" dirty="0"/>
              <a:t> Sau khi cuộc gọi đã được xử lý bởi request-level interceptor và thông qua lớp "Object middleware", nó có thể tiếp tục được chặn bởi message-level interceptor. Interceptor này thường hoạt động ở cấp độ thấp hơn, có thể liên quan đến việc xử lý các thông điệp mạng hoặc marshalling/unmarshalling dữ liệu.</a:t>
            </a:r>
          </a:p>
          <a:p>
            <a:pPr lvl="1"/>
            <a:r>
              <a:rPr lang="vi-VN" b="1" dirty="0"/>
              <a:t>Can thiệp vào luồng xử lý:</a:t>
            </a:r>
            <a:r>
              <a:rPr lang="vi-VN" dirty="0"/>
              <a:t> Cả hai loại interceptor này đều có khả năng </a:t>
            </a:r>
            <a:r>
              <a:rPr lang="vi-VN" b="1" dirty="0"/>
              <a:t>thay đổi, kiểm tra hoặc thậm chí ngăn chặn</a:t>
            </a:r>
            <a:r>
              <a:rPr lang="vi-VN" dirty="0"/>
              <a:t> cuộc gọi tiếp tục nếu cần thiết. Sau khi các interceptor hoàn thành công việc của mình, yêu cầu mới được chuyển đến đích cuối cùng (trong trường hợp này là "Local OS" để gửi đến đối tượng B).</a:t>
            </a:r>
          </a:p>
          <a:p>
            <a:r>
              <a:rPr lang="vi-VN" b="1" dirty="0"/>
              <a:t>Không bị chặn (Nonintercepted call) luồng nét đứt:</a:t>
            </a:r>
            <a:r>
              <a:rPr lang="vi-VN" dirty="0"/>
              <a:t> Sơ đồ cũng chỉ ra rằng có thể có các cuộc gọi </a:t>
            </a:r>
            <a:r>
              <a:rPr lang="vi-VN" b="1" dirty="0"/>
              <a:t>không bị chặn</a:t>
            </a:r>
            <a:r>
              <a:rPr lang="vi-VN" dirty="0"/>
              <a:t> bởi interceptor. Điều này có nghĩa là một số giao tiếp có thể bỏ qua cơ chế interceptor và đi thẳng đến middleware hoặc hệ điều hành cục bộ. Điều này thường được sử dụng cho các cuộc gọi nội bộ hoặc các tác vụ không yêu cầu sự can thiệp bổ sung.</a:t>
            </a:r>
          </a:p>
        </p:txBody>
      </p:sp>
    </p:spTree>
    <p:extLst>
      <p:ext uri="{BB962C8B-B14F-4D97-AF65-F5344CB8AC3E}">
        <p14:creationId xmlns:p14="http://schemas.microsoft.com/office/powerpoint/2010/main" val="33158213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082046"/>
            <a:ext cx="7556421" cy="2126337"/>
          </a:xfrm>
          <a:prstGeom prst="rect">
            <a:avLst/>
          </a:prstGeom>
          <a:noFill/>
          <a:ln/>
        </p:spPr>
        <p:txBody>
          <a:bodyPr wrap="square" lIns="0" tIns="0" rIns="0" bIns="0" rtlCol="0" anchor="t"/>
          <a:lstStyle/>
          <a:p>
            <a:r>
              <a:rPr lang="en-US" sz="3600" dirty="0">
                <a:solidFill>
                  <a:srgbClr val="272D45"/>
                </a:solidFill>
                <a:latin typeface="Times New Roman" panose="02020603050405020304" pitchFamily="18" charset="0"/>
                <a:ea typeface="Kanit Light" pitchFamily="34" charset="-122"/>
                <a:cs typeface="Times New Roman" panose="02020603050405020304" pitchFamily="18" charset="0"/>
              </a:rPr>
              <a:t>TỔ CHỨC PHẦN MỀM TRUNG GIAN</a:t>
            </a:r>
          </a:p>
          <a:p>
            <a:pPr marL="0" indent="0" algn="l">
              <a:lnSpc>
                <a:spcPts val="5550"/>
              </a:lnSpc>
              <a:buNone/>
            </a:pPr>
            <a:r>
              <a:rPr lang="en-US" sz="4400" dirty="0">
                <a:solidFill>
                  <a:srgbClr val="272D45"/>
                </a:solidFill>
                <a:latin typeface="Times New Roman" panose="02020603050405020304" pitchFamily="18" charset="0"/>
                <a:ea typeface="Kanit Light" pitchFamily="34" charset="-122"/>
                <a:cs typeface="Times New Roman" panose="02020603050405020304" pitchFamily="18" charset="0"/>
              </a:rPr>
              <a:t>(Middleware Organization)</a:t>
            </a:r>
            <a:endParaRPr lang="en-US" sz="4400" dirty="0">
              <a:latin typeface="Times New Roman" panose="02020603050405020304" pitchFamily="18" charset="0"/>
              <a:cs typeface="Times New Roman" panose="02020603050405020304" pitchFamily="18" charset="0"/>
            </a:endParaRPr>
          </a:p>
        </p:txBody>
      </p:sp>
      <p:sp>
        <p:nvSpPr>
          <p:cNvPr id="4" name="Text 1"/>
          <p:cNvSpPr/>
          <p:nvPr/>
        </p:nvSpPr>
        <p:spPr>
          <a:xfrm>
            <a:off x="6280190" y="4548546"/>
            <a:ext cx="7556421" cy="1307132"/>
          </a:xfrm>
          <a:prstGeom prst="rect">
            <a:avLst/>
          </a:prstGeom>
          <a:noFill/>
          <a:ln/>
        </p:spPr>
        <p:txBody>
          <a:bodyPr wrap="none" lIns="0" tIns="0" rIns="0" bIns="0" rtlCol="0" anchor="t"/>
          <a:lstStyle/>
          <a:p>
            <a:pPr>
              <a:lnSpc>
                <a:spcPts val="2850"/>
              </a:lnSpc>
            </a:pP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Môn</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học</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Các</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Hệ</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thống</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Phân</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tán</a:t>
            </a:r>
            <a:endPar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endParaRPr>
          </a:p>
          <a:p>
            <a:pPr>
              <a:lnSpc>
                <a:spcPts val="2850"/>
              </a:lnSpc>
            </a:pP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Giảng</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viên</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hướng</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dẫn</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TS. Kim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Ngọc</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Bách</a:t>
            </a:r>
            <a:endPar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endParaRPr>
          </a:p>
          <a:p>
            <a:pPr>
              <a:lnSpc>
                <a:spcPts val="2850"/>
              </a:lnSpc>
            </a:pP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Các</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thành</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viên</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a:t>
            </a:r>
          </a:p>
          <a:p>
            <a:pPr>
              <a:lnSpc>
                <a:spcPts val="2850"/>
              </a:lnSpc>
            </a:pP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Trịnh</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Quang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Tùng</a:t>
            </a:r>
            <a:endPar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endParaRPr>
          </a:p>
          <a:p>
            <a:pPr>
              <a:lnSpc>
                <a:spcPts val="2850"/>
              </a:lnSpc>
            </a:pP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 Nguyễn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Đình</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Hà</a:t>
            </a:r>
            <a:endPar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endParaRPr>
          </a:p>
          <a:p>
            <a:pPr>
              <a:lnSpc>
                <a:spcPts val="2850"/>
              </a:lnSpc>
            </a:pP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 Nguyễn </a:t>
            </a:r>
            <a:r>
              <a:rPr lang="en-US" sz="1750" dirty="0" err="1">
                <a:solidFill>
                  <a:srgbClr val="2C3249"/>
                </a:solidFill>
                <a:latin typeface="Cambria" panose="02040503050406030204" pitchFamily="18" charset="0"/>
                <a:ea typeface="Cambria" panose="02040503050406030204" pitchFamily="18" charset="0"/>
                <a:cs typeface="Sans Serif Collection" panose="020B0502040504020204" pitchFamily="34" charset="0"/>
              </a:rPr>
              <a:t>Hồng</a:t>
            </a:r>
            <a:r>
              <a:rPr lang="en-US" sz="1750" dirty="0">
                <a:solidFill>
                  <a:srgbClr val="2C3249"/>
                </a:solidFill>
                <a:latin typeface="Cambria" panose="02040503050406030204" pitchFamily="18" charset="0"/>
                <a:ea typeface="Cambria" panose="02040503050406030204" pitchFamily="18" charset="0"/>
                <a:cs typeface="Sans Serif Collection" panose="020B0502040504020204" pitchFamily="34" charset="0"/>
              </a:rPr>
              <a:t> Phong</a:t>
            </a:r>
            <a:endParaRPr lang="en-US" sz="1750" dirty="0">
              <a:latin typeface="Cambria" panose="02040503050406030204" pitchFamily="18" charset="0"/>
              <a:ea typeface="Cambria" panose="02040503050406030204" pitchFamily="18" charset="0"/>
              <a:cs typeface="Sans Serif Collection" panose="020B0502040504020204" pitchFamily="34" charset="0"/>
            </a:endParaRPr>
          </a:p>
        </p:txBody>
      </p:sp>
    </p:spTree>
    <p:extLst>
      <p:ext uri="{BB962C8B-B14F-4D97-AF65-F5344CB8AC3E}">
        <p14:creationId xmlns:p14="http://schemas.microsoft.com/office/powerpoint/2010/main" val="20391193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731361"/>
            <a:ext cx="5670590" cy="708779"/>
          </a:xfrm>
          <a:prstGeom prst="rect">
            <a:avLst/>
          </a:prstGeom>
          <a:noFill/>
          <a:ln/>
        </p:spPr>
        <p:txBody>
          <a:bodyPr wrap="none" lIns="0" tIns="0" rIns="0" bIns="0" rtlCol="0" anchor="t"/>
          <a:lstStyle/>
          <a:p>
            <a:pPr marL="0" indent="0" algn="l">
              <a:lnSpc>
                <a:spcPts val="5550"/>
              </a:lnSpc>
              <a:buNone/>
            </a:pPr>
            <a:r>
              <a:rPr lang="en-US" sz="5400" dirty="0" err="1">
                <a:solidFill>
                  <a:srgbClr val="272D45"/>
                </a:solidFill>
                <a:latin typeface="Times New Roman" panose="02020603050405020304" pitchFamily="18" charset="0"/>
                <a:ea typeface="Kanit Light" pitchFamily="34" charset="-122"/>
                <a:cs typeface="Times New Roman" panose="02020603050405020304" pitchFamily="18" charset="0"/>
              </a:rPr>
              <a:t>Ví</a:t>
            </a: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5400" dirty="0" err="1">
                <a:solidFill>
                  <a:srgbClr val="272D45"/>
                </a:solidFill>
                <a:latin typeface="Times New Roman" panose="02020603050405020304" pitchFamily="18" charset="0"/>
                <a:ea typeface="Kanit Light" pitchFamily="34" charset="-122"/>
                <a:cs typeface="Times New Roman" panose="02020603050405020304" pitchFamily="18" charset="0"/>
              </a:rPr>
              <a:t>dụ</a:t>
            </a: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5400" dirty="0" err="1">
                <a:solidFill>
                  <a:srgbClr val="272D45"/>
                </a:solidFill>
                <a:latin typeface="Times New Roman" panose="02020603050405020304" pitchFamily="18" charset="0"/>
                <a:ea typeface="Kanit Light" pitchFamily="34" charset="-122"/>
                <a:cs typeface="Times New Roman" panose="02020603050405020304" pitchFamily="18" charset="0"/>
              </a:rPr>
              <a:t>thực</a:t>
            </a: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5400" dirty="0" err="1">
                <a:solidFill>
                  <a:srgbClr val="272D45"/>
                </a:solidFill>
                <a:latin typeface="Times New Roman" panose="02020603050405020304" pitchFamily="18" charset="0"/>
                <a:ea typeface="Kanit Light" pitchFamily="34" charset="-122"/>
                <a:cs typeface="Times New Roman" panose="02020603050405020304" pitchFamily="18" charset="0"/>
              </a:rPr>
              <a:t>tế</a:t>
            </a:r>
            <a:endParaRPr lang="en-US" sz="5400" dirty="0">
              <a:latin typeface="Times New Roman" panose="02020603050405020304" pitchFamily="18" charset="0"/>
              <a:cs typeface="Times New Roman" panose="02020603050405020304" pitchFamily="18" charset="0"/>
            </a:endParaRPr>
          </a:p>
        </p:txBody>
      </p:sp>
      <p:sp>
        <p:nvSpPr>
          <p:cNvPr id="3" name="Text 1"/>
          <p:cNvSpPr/>
          <p:nvPr/>
        </p:nvSpPr>
        <p:spPr>
          <a:xfrm>
            <a:off x="882690" y="2014060"/>
            <a:ext cx="12490410" cy="4164239"/>
          </a:xfrm>
          <a:prstGeom prst="rect">
            <a:avLst/>
          </a:prstGeom>
          <a:noFill/>
          <a:ln/>
        </p:spPr>
        <p:txBody>
          <a:bodyPr wrap="square" lIns="0" tIns="0" rIns="0" bIns="0" rtlCol="0" anchor="t"/>
          <a:lstStyle/>
          <a:p>
            <a:r>
              <a:rPr lang="vi-VN" sz="2400" b="1" dirty="0">
                <a:latin typeface="+mj-lt"/>
              </a:rPr>
              <a:t>Apache Kafka Interceptors</a:t>
            </a:r>
          </a:p>
          <a:p>
            <a:r>
              <a:rPr lang="vi-VN" sz="2400" dirty="0">
                <a:latin typeface="+mj-lt"/>
              </a:rPr>
              <a:t>Kafka producer và consumer đều hỗ trợ interceptor để </a:t>
            </a:r>
            <a:r>
              <a:rPr lang="vi-VN" sz="2400" b="1" dirty="0">
                <a:latin typeface="+mj-lt"/>
              </a:rPr>
              <a:t>ghi log</a:t>
            </a:r>
            <a:r>
              <a:rPr lang="vi-VN" sz="2400" dirty="0">
                <a:latin typeface="+mj-lt"/>
              </a:rPr>
              <a:t>, </a:t>
            </a:r>
            <a:r>
              <a:rPr lang="vi-VN" sz="2400" b="1" dirty="0">
                <a:latin typeface="+mj-lt"/>
              </a:rPr>
              <a:t>thống kê hiệu suất</a:t>
            </a:r>
            <a:r>
              <a:rPr lang="vi-VN" sz="2400" dirty="0">
                <a:latin typeface="+mj-lt"/>
              </a:rPr>
              <a:t>, hoặc </a:t>
            </a:r>
            <a:r>
              <a:rPr lang="vi-VN" sz="2400" b="1" dirty="0">
                <a:latin typeface="+mj-lt"/>
              </a:rPr>
              <a:t>biến đổi dữ liệu</a:t>
            </a:r>
            <a:r>
              <a:rPr lang="vi-VN" sz="2400" dirty="0">
                <a:latin typeface="+mj-lt"/>
              </a:rPr>
              <a:t> trước khi gửi hoặc sau khi nhận.</a:t>
            </a:r>
          </a:p>
          <a:p>
            <a:r>
              <a:rPr lang="vi-VN" sz="2400" dirty="0">
                <a:latin typeface="+mj-lt"/>
              </a:rPr>
              <a:t>Ví dụ: Một hệ thống phân tích dữ liệu thời gian thực có thể dùng interceptor để </a:t>
            </a:r>
            <a:r>
              <a:rPr lang="vi-VN" sz="2400" b="1" dirty="0">
                <a:latin typeface="+mj-lt"/>
              </a:rPr>
              <a:t>lọc dữ liệu không hợp lệ</a:t>
            </a:r>
            <a:r>
              <a:rPr lang="vi-VN" sz="2400" dirty="0">
                <a:latin typeface="+mj-lt"/>
              </a:rPr>
              <a:t> trước khi ghi vào topic.</a:t>
            </a:r>
          </a:p>
          <a:p>
            <a:endParaRPr lang="en-US" sz="2400" b="1" dirty="0">
              <a:latin typeface="+mj-lt"/>
            </a:endParaRPr>
          </a:p>
          <a:p>
            <a:r>
              <a:rPr lang="vi-VN" sz="2400" b="1" dirty="0">
                <a:latin typeface="+mj-lt"/>
              </a:rPr>
              <a:t>NET Middleware (ASP.NET Core)</a:t>
            </a:r>
          </a:p>
          <a:p>
            <a:r>
              <a:rPr lang="vi-VN" sz="2400" dirty="0">
                <a:latin typeface="+mj-lt"/>
              </a:rPr>
              <a:t>ASP.NET Core sử dụng middleware như interceptor để xử lý pipeline HTTP.</a:t>
            </a:r>
          </a:p>
          <a:p>
            <a:r>
              <a:rPr lang="vi-VN" sz="2400" dirty="0">
                <a:latin typeface="+mj-lt"/>
              </a:rPr>
              <a:t>Ví dụ: Một API REST có thể dùng middleware để </a:t>
            </a:r>
            <a:r>
              <a:rPr lang="vi-VN" sz="2400" b="1" dirty="0">
                <a:latin typeface="+mj-lt"/>
              </a:rPr>
              <a:t>kiểm tra token xác thực</a:t>
            </a:r>
            <a:r>
              <a:rPr lang="vi-VN" sz="2400" dirty="0">
                <a:latin typeface="+mj-lt"/>
              </a:rPr>
              <a:t>, </a:t>
            </a:r>
            <a:r>
              <a:rPr lang="vi-VN" sz="2400" b="1" dirty="0">
                <a:latin typeface="+mj-lt"/>
              </a:rPr>
              <a:t>ghi log lỗi</a:t>
            </a:r>
            <a:r>
              <a:rPr lang="vi-VN" sz="2400" dirty="0">
                <a:latin typeface="+mj-lt"/>
              </a:rPr>
              <a:t>, hoặc </a:t>
            </a:r>
            <a:r>
              <a:rPr lang="vi-VN" sz="2400" b="1" dirty="0">
                <a:latin typeface="+mj-lt"/>
              </a:rPr>
              <a:t>giới hạn tốc độ truy cập</a:t>
            </a:r>
            <a:r>
              <a:rPr lang="vi-VN" sz="2400" dirty="0">
                <a:latin typeface="+mj-lt"/>
              </a:rPr>
              <a:t>.</a:t>
            </a:r>
          </a:p>
        </p:txBody>
      </p:sp>
    </p:spTree>
    <p:extLst>
      <p:ext uri="{BB962C8B-B14F-4D97-AF65-F5344CB8AC3E}">
        <p14:creationId xmlns:p14="http://schemas.microsoft.com/office/powerpoint/2010/main" val="2983051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1B69E7-5C7E-C26F-84B1-B2A071A37A07}"/>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30731564-1DED-F519-9AA0-F5066CE111C9}"/>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E993A977-170F-8D2D-54F4-59C518276C62}"/>
              </a:ext>
            </a:extLst>
          </p:cNvPr>
          <p:cNvSpPr/>
          <p:nvPr/>
        </p:nvSpPr>
        <p:spPr>
          <a:xfrm>
            <a:off x="793791" y="1401604"/>
            <a:ext cx="7689810" cy="1417558"/>
          </a:xfrm>
          <a:prstGeom prst="rect">
            <a:avLst/>
          </a:prstGeom>
          <a:noFill/>
          <a:ln/>
        </p:spPr>
        <p:txBody>
          <a:bodyPr wrap="square" lIns="0" tIns="0" rIns="0" bIns="0" rtlCol="0" anchor="t"/>
          <a:lstStyle/>
          <a:p>
            <a:pPr marL="0" indent="0" algn="l">
              <a:lnSpc>
                <a:spcPts val="5550"/>
              </a:lnSpc>
              <a:buNone/>
            </a:pPr>
            <a:r>
              <a:rPr lang="en-US" sz="4500" dirty="0" err="1">
                <a:solidFill>
                  <a:srgbClr val="272D45"/>
                </a:solidFill>
                <a:latin typeface="Times New Roman" panose="02020603050405020304" pitchFamily="18" charset="0"/>
                <a:ea typeface="Kanit Light" pitchFamily="34" charset="-122"/>
                <a:cs typeface="Times New Roman" panose="02020603050405020304" pitchFamily="18" charset="0"/>
              </a:rPr>
              <a:t>Tính</a:t>
            </a:r>
            <a:r>
              <a:rPr lang="en-US" sz="45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4500" dirty="0" err="1">
                <a:solidFill>
                  <a:srgbClr val="272D45"/>
                </a:solidFill>
                <a:latin typeface="Times New Roman" panose="02020603050405020304" pitchFamily="18" charset="0"/>
                <a:ea typeface="Kanit Light" pitchFamily="34" charset="-122"/>
                <a:cs typeface="Times New Roman" panose="02020603050405020304" pitchFamily="18" charset="0"/>
              </a:rPr>
              <a:t>thích</a:t>
            </a:r>
            <a:r>
              <a:rPr lang="en-US" sz="45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4500" dirty="0" err="1">
                <a:solidFill>
                  <a:srgbClr val="272D45"/>
                </a:solidFill>
                <a:latin typeface="Times New Roman" panose="02020603050405020304" pitchFamily="18" charset="0"/>
                <a:ea typeface="Kanit Light" pitchFamily="34" charset="-122"/>
                <a:cs typeface="Times New Roman" panose="02020603050405020304" pitchFamily="18" charset="0"/>
              </a:rPr>
              <a:t>ứng</a:t>
            </a:r>
            <a:r>
              <a:rPr lang="en-US" sz="4500" dirty="0">
                <a:solidFill>
                  <a:srgbClr val="272D45"/>
                </a:solidFill>
                <a:latin typeface="Times New Roman" panose="02020603050405020304" pitchFamily="18" charset="0"/>
                <a:ea typeface="Kanit Light" pitchFamily="34" charset="-122"/>
                <a:cs typeface="Times New Roman" panose="02020603050405020304" pitchFamily="18" charset="0"/>
              </a:rPr>
              <a:t> của Middleware</a:t>
            </a:r>
            <a:endParaRPr lang="en-US" sz="4500" dirty="0">
              <a:latin typeface="Times New Roman" panose="02020603050405020304" pitchFamily="18" charset="0"/>
              <a:cs typeface="Times New Roman" panose="02020603050405020304" pitchFamily="18" charset="0"/>
            </a:endParaRPr>
          </a:p>
        </p:txBody>
      </p:sp>
      <p:sp>
        <p:nvSpPr>
          <p:cNvPr id="4" name="Text 1">
            <a:extLst>
              <a:ext uri="{FF2B5EF4-FFF2-40B4-BE49-F238E27FC236}">
                <a16:creationId xmlns:a16="http://schemas.microsoft.com/office/drawing/2014/main" id="{C43D60B3-8891-1D32-3D34-70D5EC584387}"/>
              </a:ext>
            </a:extLst>
          </p:cNvPr>
          <p:cNvSpPr/>
          <p:nvPr/>
        </p:nvSpPr>
        <p:spPr>
          <a:xfrm>
            <a:off x="1133951" y="3414474"/>
            <a:ext cx="7216259" cy="3413522"/>
          </a:xfrm>
          <a:prstGeom prst="rect">
            <a:avLst/>
          </a:prstGeom>
          <a:noFill/>
          <a:ln/>
        </p:spPr>
        <p:txBody>
          <a:bodyPr wrap="square" lIns="0" tIns="0" rIns="0" bIns="0" rtlCol="0" anchor="t"/>
          <a:lstStyle/>
          <a:p>
            <a:pPr marL="0" indent="0" algn="just">
              <a:lnSpc>
                <a:spcPts val="2850"/>
              </a:lnSpc>
              <a:buNone/>
            </a:pP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Trong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thực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tế</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môi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trường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hoạt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động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hệ thống phân tán liên tục thay đổi (ví dụ: thay đổi băng thông mạng, môi trường di động, hoặc sự cố hỏng hóc), middleware phải có khả năng </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linh hoạt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và </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tự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thích</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nghi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sửa</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đổi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không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cần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dừng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hoạt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động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p>
          <a:p>
            <a:pPr marL="0" indent="0" algn="just">
              <a:lnSpc>
                <a:spcPts val="2850"/>
              </a:lnSpc>
              <a:buNone/>
            </a:pP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850"/>
              </a:lnSpc>
              <a:buNone/>
            </a:pPr>
            <a:endParaRPr lang="en-US" sz="2400" dirty="0">
              <a:latin typeface="Times New Roman" panose="02020603050405020304" pitchFamily="18" charset="0"/>
              <a:cs typeface="Times New Roman" panose="02020603050405020304" pitchFamily="18" charset="0"/>
            </a:endParaRPr>
          </a:p>
        </p:txBody>
      </p:sp>
      <p:sp>
        <p:nvSpPr>
          <p:cNvPr id="6" name="Shape 3">
            <a:extLst>
              <a:ext uri="{FF2B5EF4-FFF2-40B4-BE49-F238E27FC236}">
                <a16:creationId xmlns:a16="http://schemas.microsoft.com/office/drawing/2014/main" id="{DD73F71B-7CE9-BA5A-EAD0-747DE92A48AA}"/>
              </a:ext>
            </a:extLst>
          </p:cNvPr>
          <p:cNvSpPr/>
          <p:nvPr/>
        </p:nvSpPr>
        <p:spPr>
          <a:xfrm>
            <a:off x="793790" y="3159323"/>
            <a:ext cx="30480" cy="3668673"/>
          </a:xfrm>
          <a:prstGeom prst="rect">
            <a:avLst/>
          </a:prstGeom>
          <a:solidFill>
            <a:srgbClr val="437066"/>
          </a:solidFill>
          <a:ln/>
        </p:spPr>
        <p:txBody>
          <a:bodyPr/>
          <a:lstStyle/>
          <a:p>
            <a:endParaRPr lang="vi-VN"/>
          </a:p>
        </p:txBody>
      </p:sp>
    </p:spTree>
    <p:extLst>
      <p:ext uri="{BB962C8B-B14F-4D97-AF65-F5344CB8AC3E}">
        <p14:creationId xmlns:p14="http://schemas.microsoft.com/office/powerpoint/2010/main" val="30973010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75257" y="925500"/>
            <a:ext cx="11781830" cy="708779"/>
          </a:xfrm>
          <a:prstGeom prst="rect">
            <a:avLst/>
          </a:prstGeom>
          <a:noFill/>
          <a:ln/>
        </p:spPr>
        <p:txBody>
          <a:bodyPr wrap="none" lIns="0" tIns="0" rIns="0" bIns="0" rtlCol="0" anchor="t"/>
          <a:lstStyle/>
          <a:p>
            <a:pPr>
              <a:lnSpc>
                <a:spcPts val="5550"/>
              </a:lnSpc>
            </a:pPr>
            <a:r>
              <a:rPr lang="en-US" sz="4000" b="1" dirty="0" err="1">
                <a:latin typeface="Times New Roman" panose="02020603050405020304" pitchFamily="18" charset="0"/>
                <a:cs typeface="Times New Roman" panose="02020603050405020304" pitchFamily="18" charset="0"/>
              </a:rPr>
              <a:t>Các</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phương</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pháp</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giúp</a:t>
            </a:r>
            <a:r>
              <a:rPr lang="en-US" sz="4000" b="1" dirty="0">
                <a:latin typeface="Times New Roman" panose="02020603050405020304" pitchFamily="18" charset="0"/>
                <a:cs typeface="Times New Roman" panose="02020603050405020304" pitchFamily="18" charset="0"/>
              </a:rPr>
              <a:t> middleware </a:t>
            </a:r>
            <a:r>
              <a:rPr lang="en-US" sz="4000" b="1" dirty="0" err="1">
                <a:latin typeface="Times New Roman" panose="02020603050405020304" pitchFamily="18" charset="0"/>
                <a:cs typeface="Times New Roman" panose="02020603050405020304" pitchFamily="18" charset="0"/>
              </a:rPr>
              <a:t>thích</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ứng</a:t>
            </a:r>
            <a:endParaRPr lang="en-US" sz="4000" b="1" dirty="0">
              <a:latin typeface="Times New Roman" panose="02020603050405020304" pitchFamily="18" charset="0"/>
              <a:cs typeface="Times New Roman" panose="02020603050405020304" pitchFamily="18" charset="0"/>
            </a:endParaRPr>
          </a:p>
        </p:txBody>
      </p:sp>
      <p:sp>
        <p:nvSpPr>
          <p:cNvPr id="12" name="Text 7"/>
          <p:cNvSpPr/>
          <p:nvPr/>
        </p:nvSpPr>
        <p:spPr>
          <a:xfrm>
            <a:off x="675257" y="2239619"/>
            <a:ext cx="13042821" cy="4127314"/>
          </a:xfrm>
          <a:prstGeom prst="rect">
            <a:avLst/>
          </a:prstGeom>
          <a:noFill/>
          <a:ln/>
        </p:spPr>
        <p:txBody>
          <a:bodyPr wrap="square" lIns="0" tIns="0" rIns="0" bIns="0" rtlCol="0" anchor="t"/>
          <a:lstStyle/>
          <a:p>
            <a:r>
              <a:rPr lang="en-US" sz="2400" b="1" dirty="0">
                <a:latin typeface="Times New Roman" panose="02020603050405020304" pitchFamily="18" charset="0"/>
                <a:cs typeface="Times New Roman" panose="02020603050405020304" pitchFamily="18" charset="0"/>
              </a:rPr>
              <a:t>+ </a:t>
            </a:r>
            <a:r>
              <a:rPr lang="vi-VN" sz="2400" b="1" dirty="0">
                <a:latin typeface="Times New Roman" panose="02020603050405020304" pitchFamily="18" charset="0"/>
                <a:cs typeface="Times New Roman" panose="02020603050405020304" pitchFamily="18" charset="0"/>
              </a:rPr>
              <a:t>Wrappers</a:t>
            </a:r>
            <a:r>
              <a:rPr lang="vi-VN" sz="2400" dirty="0">
                <a:latin typeface="Times New Roman" panose="02020603050405020304" pitchFamily="18" charset="0"/>
                <a:cs typeface="Times New Roman" panose="02020603050405020304" pitchFamily="18" charset="0"/>
              </a:rPr>
              <a:t> và </a:t>
            </a:r>
            <a:r>
              <a:rPr lang="vi-VN" sz="2400" b="1" dirty="0">
                <a:latin typeface="Times New Roman" panose="02020603050405020304" pitchFamily="18" charset="0"/>
                <a:cs typeface="Times New Roman" panose="02020603050405020304" pitchFamily="18" charset="0"/>
              </a:rPr>
              <a:t>Interceptors</a:t>
            </a:r>
            <a:r>
              <a:rPr lang="vi-VN" sz="2400" dirty="0">
                <a:latin typeface="Times New Roman" panose="02020603050405020304" pitchFamily="18" charset="0"/>
                <a:cs typeface="Times New Roman" panose="02020603050405020304" pitchFamily="18" charset="0"/>
              </a:rPr>
              <a:t> cung cấp các phương tiện để mở rộng và điều chỉnh </a:t>
            </a:r>
            <a:r>
              <a:rPr lang="vi-VN" sz="2400" b="1" dirty="0">
                <a:latin typeface="Times New Roman" panose="02020603050405020304" pitchFamily="18" charset="0"/>
                <a:cs typeface="Times New Roman" panose="02020603050405020304" pitchFamily="18" charset="0"/>
              </a:rPr>
              <a:t>middleware</a:t>
            </a:r>
            <a:r>
              <a:rPr lang="vi-VN" sz="240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 </a:t>
            </a:r>
            <a:r>
              <a:rPr lang="vi-VN" sz="2400" b="1" dirty="0">
                <a:latin typeface="Times New Roman" panose="02020603050405020304" pitchFamily="18" charset="0"/>
                <a:cs typeface="Times New Roman" panose="02020603050405020304" pitchFamily="18" charset="0"/>
              </a:rPr>
              <a:t>Thiết kế dựa trên thành phần (component</a:t>
            </a:r>
            <a:r>
              <a:rPr lang="en-US" sz="2400" b="1" dirty="0">
                <a:latin typeface="Times New Roman" panose="02020603050405020304" pitchFamily="18" charset="0"/>
                <a:cs typeface="Times New Roman" panose="02020603050405020304" pitchFamily="18" charset="0"/>
              </a:rPr>
              <a:t> design</a:t>
            </a:r>
            <a:r>
              <a:rPr lang="vi-VN" sz="2400" b="1" dirty="0">
                <a:latin typeface="Times New Roman" panose="02020603050405020304" pitchFamily="18" charset="0"/>
                <a:cs typeface="Times New Roman" panose="02020603050405020304" pitchFamily="18" charset="0"/>
              </a:rPr>
              <a:t>)</a:t>
            </a:r>
            <a:r>
              <a:rPr lang="vi-VN" sz="2400" dirty="0">
                <a:latin typeface="Times New Roman" panose="02020603050405020304" pitchFamily="18" charset="0"/>
                <a:cs typeface="Times New Roman" panose="02020603050405020304" pitchFamily="18" charset="0"/>
              </a:rPr>
              <a:t>:</a:t>
            </a:r>
          </a:p>
          <a:p>
            <a:r>
              <a:rPr lang="en-US" sz="2400" dirty="0">
                <a:latin typeface="Times New Roman" panose="02020603050405020304" pitchFamily="18" charset="0"/>
                <a:cs typeface="Times New Roman" panose="02020603050405020304" pitchFamily="18" charset="0"/>
              </a:rPr>
              <a:t>- H</a:t>
            </a:r>
            <a:r>
              <a:rPr lang="vi-VN" sz="2400" dirty="0">
                <a:latin typeface="Times New Roman" panose="02020603050405020304" pitchFamily="18" charset="0"/>
                <a:cs typeface="Times New Roman" panose="02020603050405020304" pitchFamily="18" charset="0"/>
              </a:rPr>
              <a:t>ệ thống có thể được cấu hình tĩnh tại thời điểm thiết kế hoặc động tại thời điểm chạy.</a:t>
            </a:r>
            <a:endParaRPr lang="en-US" sz="2400"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 </a:t>
            </a:r>
            <a:r>
              <a:rPr lang="vi-VN" sz="2400" b="1" dirty="0">
                <a:latin typeface="Times New Roman" panose="02020603050405020304" pitchFamily="18" charset="0"/>
                <a:cs typeface="Times New Roman" panose="02020603050405020304" pitchFamily="18" charset="0"/>
              </a:rPr>
              <a:t>Late binding</a:t>
            </a:r>
            <a:r>
              <a:rPr lang="vi-VN" sz="2400" dirty="0">
                <a:latin typeface="Times New Roman" panose="02020603050405020304" pitchFamily="18" charset="0"/>
                <a:cs typeface="Times New Roman" panose="02020603050405020304" pitchFamily="18" charset="0"/>
              </a:rPr>
              <a:t> cho phép nạp hoặc thay thế mô-đun vào thời điểm chạy (runtime), giống như hệ điều hành nạp driver.</a:t>
            </a:r>
          </a:p>
          <a:p>
            <a:pPr algn="just">
              <a:lnSpc>
                <a:spcPts val="2850"/>
              </a:lnSpc>
            </a:pPr>
            <a:b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b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Sự</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kết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hợp</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giữa</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w</a:t>
            </a:r>
            <a:r>
              <a:rPr lang="vi-VN" sz="2400" b="1" dirty="0">
                <a:latin typeface="Times New Roman" panose="02020603050405020304" pitchFamily="18" charset="0"/>
                <a:cs typeface="Times New Roman" panose="02020603050405020304" pitchFamily="18" charset="0"/>
              </a:rPr>
              <a:t>rappers và interceptors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thiết</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kế</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theo</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thành</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phần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cho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phép</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middleware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thay</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đổi</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hành</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vi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và</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cấu</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hình</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ngay</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tại</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thời</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điểm</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chạy</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(runtime)</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không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cần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khởi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động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lại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toàn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bộ</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hệ</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thống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6752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646873"/>
            <a:ext cx="11781830" cy="708779"/>
          </a:xfrm>
          <a:prstGeom prst="rect">
            <a:avLst/>
          </a:prstGeom>
          <a:noFill/>
          <a:ln/>
        </p:spPr>
        <p:txBody>
          <a:bodyPr wrap="none" lIns="0" tIns="0" rIns="0" bIns="0" rtlCol="0" anchor="t"/>
          <a:lstStyle/>
          <a:p>
            <a:pPr marL="0" indent="0" algn="l">
              <a:lnSpc>
                <a:spcPts val="5550"/>
              </a:lnSpc>
              <a:buNone/>
            </a:pP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Thiết Kế Theo Thành Phần (Component Design)</a:t>
            </a:r>
            <a:endParaRPr lang="en-US" sz="5400" dirty="0">
              <a:latin typeface="Times New Roman" panose="02020603050405020304" pitchFamily="18" charset="0"/>
              <a:cs typeface="Times New Roman" panose="02020603050405020304" pitchFamily="18" charset="0"/>
            </a:endParaRPr>
          </a:p>
        </p:txBody>
      </p:sp>
      <p:pic>
        <p:nvPicPr>
          <p:cNvPr id="3" name="Image 0" descr="preencoded.png"/>
          <p:cNvPicPr>
            <a:picLocks noChangeAspect="1"/>
          </p:cNvPicPr>
          <p:nvPr/>
        </p:nvPicPr>
        <p:blipFill>
          <a:blip r:embed="rId3"/>
          <a:stretch>
            <a:fillRect/>
          </a:stretch>
        </p:blipFill>
        <p:spPr>
          <a:xfrm>
            <a:off x="793790" y="2809280"/>
            <a:ext cx="566976" cy="566976"/>
          </a:xfrm>
          <a:prstGeom prst="rect">
            <a:avLst/>
          </a:prstGeom>
        </p:spPr>
      </p:pic>
      <p:sp>
        <p:nvSpPr>
          <p:cNvPr id="5" name="Text 2"/>
          <p:cNvSpPr/>
          <p:nvPr/>
        </p:nvSpPr>
        <p:spPr>
          <a:xfrm>
            <a:off x="793790" y="3829884"/>
            <a:ext cx="4158615" cy="1771888"/>
          </a:xfrm>
          <a:prstGeom prst="rect">
            <a:avLst/>
          </a:prstGeom>
          <a:noFill/>
          <a:ln/>
        </p:spPr>
        <p:txBody>
          <a:bodyPr wrap="square" lIns="0" tIns="0" rIns="0" bIns="0" rtlCol="0" anchor="t"/>
          <a:lstStyle/>
          <a:p>
            <a:pPr algn="just">
              <a:lnSpc>
                <a:spcPts val="2850"/>
              </a:lnSpc>
            </a:pP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Chia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nhỏ</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Middleware</a:t>
            </a: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850"/>
              </a:lnSpc>
              <a:buNone/>
            </a:pP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Middleware được phân tách thành các thành phần nhỏ, độc lập, mỗi thành phần thực hiện một chức năng cụ thể.</a:t>
            </a:r>
            <a:endParaRPr lang="en-US" sz="2400" dirty="0">
              <a:latin typeface="Times New Roman" panose="02020603050405020304" pitchFamily="18" charset="0"/>
              <a:cs typeface="Times New Roman" panose="02020603050405020304" pitchFamily="18" charset="0"/>
            </a:endParaRPr>
          </a:p>
        </p:txBody>
      </p:sp>
      <p:pic>
        <p:nvPicPr>
          <p:cNvPr id="6" name="Image 1" descr="preencoded.png"/>
          <p:cNvPicPr>
            <a:picLocks noChangeAspect="1"/>
          </p:cNvPicPr>
          <p:nvPr/>
        </p:nvPicPr>
        <p:blipFill>
          <a:blip r:embed="rId4"/>
          <a:stretch>
            <a:fillRect/>
          </a:stretch>
        </p:blipFill>
        <p:spPr>
          <a:xfrm>
            <a:off x="5235893" y="2809280"/>
            <a:ext cx="566976" cy="566976"/>
          </a:xfrm>
          <a:prstGeom prst="rect">
            <a:avLst/>
          </a:prstGeom>
        </p:spPr>
      </p:pic>
      <p:sp>
        <p:nvSpPr>
          <p:cNvPr id="8" name="Text 4"/>
          <p:cNvSpPr/>
          <p:nvPr/>
        </p:nvSpPr>
        <p:spPr>
          <a:xfrm>
            <a:off x="5235893" y="3829884"/>
            <a:ext cx="4158615" cy="1771888"/>
          </a:xfrm>
          <a:prstGeom prst="rect">
            <a:avLst/>
          </a:prstGeom>
          <a:noFill/>
          <a:ln/>
        </p:spPr>
        <p:txBody>
          <a:bodyPr wrap="square" lIns="0" tIns="0" rIns="0" bIns="0" rtlCol="0" anchor="t"/>
          <a:lstStyle/>
          <a:p>
            <a:pPr algn="just">
              <a:lnSpc>
                <a:spcPts val="2850"/>
              </a:lnSpc>
            </a:pP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Hỗ</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trợ</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Load/Unload Runtime</a:t>
            </a: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850"/>
              </a:lnSpc>
              <a:buNone/>
            </a:pP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Các thành phần có thể được nạp (load) hoặc gỡ bỏ (unload) khỏi hệ thống khi đang chạy, cho phép cập nhật và thay đổi linh hoạt.</a:t>
            </a:r>
            <a:endParaRPr lang="en-US" sz="2400" dirty="0">
              <a:latin typeface="Times New Roman" panose="02020603050405020304" pitchFamily="18" charset="0"/>
              <a:cs typeface="Times New Roman" panose="02020603050405020304" pitchFamily="18" charset="0"/>
            </a:endParaRPr>
          </a:p>
        </p:txBody>
      </p:sp>
      <p:pic>
        <p:nvPicPr>
          <p:cNvPr id="9" name="Image 2" descr="preencoded.png"/>
          <p:cNvPicPr>
            <a:picLocks noChangeAspect="1"/>
          </p:cNvPicPr>
          <p:nvPr/>
        </p:nvPicPr>
        <p:blipFill>
          <a:blip r:embed="rId5"/>
          <a:stretch>
            <a:fillRect/>
          </a:stretch>
        </p:blipFill>
        <p:spPr>
          <a:xfrm>
            <a:off x="9677995" y="2809280"/>
            <a:ext cx="566976" cy="566976"/>
          </a:xfrm>
          <a:prstGeom prst="rect">
            <a:avLst/>
          </a:prstGeom>
        </p:spPr>
      </p:pic>
      <p:sp>
        <p:nvSpPr>
          <p:cNvPr id="11" name="Text 6"/>
          <p:cNvSpPr/>
          <p:nvPr/>
        </p:nvSpPr>
        <p:spPr>
          <a:xfrm>
            <a:off x="9677995" y="3829883"/>
            <a:ext cx="4529072" cy="1771887"/>
          </a:xfrm>
          <a:prstGeom prst="rect">
            <a:avLst/>
          </a:prstGeom>
          <a:noFill/>
          <a:ln/>
        </p:spPr>
        <p:txBody>
          <a:bodyPr wrap="square" lIns="0" tIns="0" rIns="0" bIns="0" rtlCol="0" anchor="t"/>
          <a:lstStyle/>
          <a:p>
            <a:pPr algn="just">
              <a:lnSpc>
                <a:spcPts val="2850"/>
              </a:lnSpc>
            </a:pP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Giao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diện</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Rõ</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ràng</a:t>
            </a: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algn="just">
              <a:lnSpc>
                <a:spcPts val="2850"/>
              </a:lnSpc>
            </a:pPr>
            <a:r>
              <a:rPr lang="vi-VN" sz="2400" dirty="0">
                <a:latin typeface="Times New Roman" panose="02020603050405020304" pitchFamily="18" charset="0"/>
                <a:cs typeface="Times New Roman" panose="02020603050405020304" pitchFamily="18" charset="0"/>
              </a:rPr>
              <a:t>Mỗi thành phần phải khai báo rõ ràng:</a:t>
            </a:r>
            <a:r>
              <a:rPr lang="en-US" sz="2400" dirty="0">
                <a:latin typeface="Times New Roman" panose="02020603050405020304" pitchFamily="18" charset="0"/>
                <a:cs typeface="Times New Roman" panose="02020603050405020304" pitchFamily="18" charset="0"/>
              </a:rPr>
              <a:t> </a:t>
            </a:r>
            <a:r>
              <a:rPr lang="vi-VN" sz="2400" dirty="0">
                <a:latin typeface="Times New Roman" panose="02020603050405020304" pitchFamily="18" charset="0"/>
                <a:cs typeface="Times New Roman" panose="02020603050405020304" pitchFamily="18" charset="0"/>
              </a:rPr>
              <a:t>Giao diện mà nó cung cấp (provided interface)</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vi-VN" sz="2400" dirty="0">
                <a:latin typeface="Times New Roman" panose="02020603050405020304" pitchFamily="18" charset="0"/>
                <a:cs typeface="Times New Roman" panose="02020603050405020304" pitchFamily="18" charset="0"/>
              </a:rPr>
              <a:t>Giao diện mà nó yêu cầu (required interface)</a:t>
            </a:r>
            <a:endParaRPr lang="en-US" sz="2400" dirty="0">
              <a:latin typeface="Times New Roman" panose="02020603050405020304" pitchFamily="18" charset="0"/>
              <a:cs typeface="Times New Roman" panose="02020603050405020304" pitchFamily="18" charset="0"/>
            </a:endParaRPr>
          </a:p>
        </p:txBody>
      </p:sp>
      <p:sp>
        <p:nvSpPr>
          <p:cNvPr id="12" name="Text 7"/>
          <p:cNvSpPr/>
          <p:nvPr/>
        </p:nvSpPr>
        <p:spPr>
          <a:xfrm>
            <a:off x="793790" y="6015752"/>
            <a:ext cx="13042821" cy="725805"/>
          </a:xfrm>
          <a:prstGeom prst="rect">
            <a:avLst/>
          </a:prstGeom>
          <a:noFill/>
          <a:ln/>
        </p:spPr>
        <p:txBody>
          <a:bodyPr wrap="square" lIns="0" tIns="0" rIns="0" bIns="0" rtlCol="0" anchor="t"/>
          <a:lstStyle/>
          <a:p>
            <a:pPr marL="0" indent="0" algn="l">
              <a:lnSpc>
                <a:spcPts val="2850"/>
              </a:lnSpc>
              <a:buNone/>
            </a:pP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Cách tiếp cận này không chỉ nâng cao khả năng quản lý mà còn cải thiện khả năng tái sử dụng và khả năng mở rộng của middleware.</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75257" y="925500"/>
            <a:ext cx="11781830" cy="708779"/>
          </a:xfrm>
          <a:prstGeom prst="rect">
            <a:avLst/>
          </a:prstGeom>
          <a:noFill/>
          <a:ln/>
        </p:spPr>
        <p:txBody>
          <a:bodyPr wrap="none" lIns="0" tIns="0" rIns="0" bIns="0" rtlCol="0" anchor="t"/>
          <a:lstStyle/>
          <a:p>
            <a:pPr marL="0" indent="0" algn="l">
              <a:lnSpc>
                <a:spcPts val="5550"/>
              </a:lnSpc>
              <a:buNone/>
            </a:pPr>
            <a:r>
              <a:rPr lang="en-US" sz="5400" dirty="0" err="1">
                <a:latin typeface="Times New Roman" panose="02020603050405020304" pitchFamily="18" charset="0"/>
                <a:cs typeface="Times New Roman" panose="02020603050405020304" pitchFamily="18" charset="0"/>
              </a:rPr>
              <a:t>Ví</a:t>
            </a:r>
            <a:r>
              <a:rPr lang="en-US" sz="5400" dirty="0">
                <a:latin typeface="Times New Roman" panose="02020603050405020304" pitchFamily="18" charset="0"/>
                <a:cs typeface="Times New Roman" panose="02020603050405020304" pitchFamily="18" charset="0"/>
              </a:rPr>
              <a:t> </a:t>
            </a:r>
            <a:r>
              <a:rPr lang="en-US" sz="5400" dirty="0" err="1">
                <a:latin typeface="Times New Roman" panose="02020603050405020304" pitchFamily="18" charset="0"/>
                <a:cs typeface="Times New Roman" panose="02020603050405020304" pitchFamily="18" charset="0"/>
              </a:rPr>
              <a:t>dụ</a:t>
            </a:r>
            <a:endParaRPr lang="en-US" sz="5400" dirty="0">
              <a:latin typeface="Times New Roman" panose="02020603050405020304" pitchFamily="18" charset="0"/>
              <a:cs typeface="Times New Roman" panose="02020603050405020304" pitchFamily="18" charset="0"/>
            </a:endParaRPr>
          </a:p>
        </p:txBody>
      </p:sp>
      <p:sp>
        <p:nvSpPr>
          <p:cNvPr id="12" name="Text 7"/>
          <p:cNvSpPr/>
          <p:nvPr/>
        </p:nvSpPr>
        <p:spPr>
          <a:xfrm>
            <a:off x="675257" y="1833219"/>
            <a:ext cx="13042821" cy="5346514"/>
          </a:xfrm>
          <a:prstGeom prst="rect">
            <a:avLst/>
          </a:prstGeom>
          <a:noFill/>
          <a:ln/>
        </p:spPr>
        <p:txBody>
          <a:bodyPr wrap="square" lIns="0" tIns="0" rIns="0" bIns="0" rtlCol="0" anchor="t"/>
          <a:lstStyle/>
          <a:p>
            <a:pPr>
              <a:lnSpc>
                <a:spcPct val="110000"/>
              </a:lnSpc>
            </a:pP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Trong</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kiến</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trúc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microservice</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Middleware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thích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ứng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cung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cấp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năng</a:t>
            </a:r>
            <a:r>
              <a:rPr lang="en-US" sz="2000" dirty="0">
                <a:latin typeface="Times New Roman" panose="02020603050405020304" pitchFamily="18" charset="0"/>
                <a:cs typeface="Times New Roman" panose="02020603050405020304" pitchFamily="18" charset="0"/>
              </a:rPr>
              <a:t>:</a:t>
            </a:r>
          </a:p>
          <a:p>
            <a:pPr>
              <a:lnSpc>
                <a:spcPct val="110000"/>
              </a:lnSpc>
            </a:pP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Chèn</a:t>
            </a:r>
            <a:r>
              <a:rPr lang="en-US" sz="2000" b="1" dirty="0">
                <a:latin typeface="Times New Roman" panose="02020603050405020304" pitchFamily="18" charset="0"/>
                <a:cs typeface="Times New Roman" panose="02020603050405020304" pitchFamily="18" charset="0"/>
              </a:rPr>
              <a:t> interceptor</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kiểm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ghi</a:t>
            </a:r>
            <a:r>
              <a:rPr lang="en-US" sz="2000" dirty="0">
                <a:latin typeface="Times New Roman" panose="02020603050405020304" pitchFamily="18" charset="0"/>
                <a:cs typeface="Times New Roman" panose="02020603050405020304" pitchFamily="18" charset="0"/>
              </a:rPr>
              <a:t> log, </a:t>
            </a:r>
            <a:r>
              <a:rPr lang="en-US" sz="2000" dirty="0" err="1">
                <a:latin typeface="Times New Roman" panose="02020603050405020304" pitchFamily="18" charset="0"/>
                <a:cs typeface="Times New Roman" panose="02020603050405020304" pitchFamily="18" charset="0"/>
              </a:rPr>
              <a:t>xác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thực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thay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đổi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nguồn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microservice</a:t>
            </a:r>
            <a:r>
              <a:rPr lang="en-US" sz="2000" dirty="0">
                <a:latin typeface="Times New Roman" panose="02020603050405020304" pitchFamily="18" charset="0"/>
                <a:cs typeface="Times New Roman" panose="02020603050405020304" pitchFamily="18" charset="0"/>
              </a:rPr>
              <a:t>.</a:t>
            </a:r>
          </a:p>
          <a:p>
            <a:pPr>
              <a:lnSpc>
                <a:spcPct val="110000"/>
              </a:lnSpc>
            </a:pP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Thay</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đổi</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hành</a:t>
            </a:r>
            <a:r>
              <a:rPr lang="en-US" sz="2000" b="1" dirty="0">
                <a:latin typeface="Times New Roman" panose="02020603050405020304" pitchFamily="18" charset="0"/>
                <a:cs typeface="Times New Roman" panose="02020603050405020304" pitchFamily="18" charset="0"/>
              </a:rPr>
              <a:t> vi </a:t>
            </a:r>
            <a:r>
              <a:rPr lang="en-US" sz="2000" b="1" dirty="0" err="1">
                <a:latin typeface="Times New Roman" panose="02020603050405020304" pitchFamily="18" charset="0"/>
                <a:cs typeface="Times New Roman" panose="02020603050405020304" pitchFamily="18" charset="0"/>
              </a:rPr>
              <a:t>giao</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tiếp</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giữa</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các</a:t>
            </a:r>
            <a:r>
              <a:rPr lang="en-US" sz="2000" b="1" dirty="0">
                <a:latin typeface="Times New Roman" panose="02020603050405020304" pitchFamily="18" charset="0"/>
                <a:cs typeface="Times New Roman" panose="02020603050405020304" pitchFamily="18" charset="0"/>
              </a:rPr>
              <a:t> service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thông</a:t>
            </a:r>
            <a:r>
              <a:rPr lang="en-US" sz="2000" dirty="0">
                <a:latin typeface="Times New Roman" panose="02020603050405020304" pitchFamily="18" charset="0"/>
                <a:cs typeface="Times New Roman" panose="02020603050405020304" pitchFamily="18" charset="0"/>
              </a:rPr>
              <a:t> qua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wrapper </a:t>
            </a:r>
            <a:r>
              <a:rPr lang="en-US" sz="2000" dirty="0" err="1">
                <a:latin typeface="Times New Roman" panose="02020603050405020304" pitchFamily="18" charset="0"/>
                <a:cs typeface="Times New Roman" panose="02020603050405020304" pitchFamily="18" charset="0"/>
              </a:rPr>
              <a:t>hoặc</a:t>
            </a:r>
            <a:r>
              <a:rPr lang="en-US" sz="2000" dirty="0">
                <a:latin typeface="Times New Roman" panose="02020603050405020304" pitchFamily="18" charset="0"/>
                <a:cs typeface="Times New Roman" panose="02020603050405020304" pitchFamily="18" charset="0"/>
              </a:rPr>
              <a:t> proxy.</a:t>
            </a:r>
          </a:p>
          <a:p>
            <a:pPr>
              <a:lnSpc>
                <a:spcPct val="110000"/>
              </a:lnSpc>
            </a:pPr>
            <a:r>
              <a:rPr lang="en-US" sz="2000" dirty="0">
                <a:latin typeface="Times New Roman" panose="02020603050405020304" pitchFamily="18" charset="0"/>
                <a:cs typeface="Times New Roman" panose="02020603050405020304" pitchFamily="18" charset="0"/>
              </a:rPr>
              <a:t>- VD: </a:t>
            </a:r>
            <a:r>
              <a:rPr lang="vi-VN" sz="2000" dirty="0">
                <a:latin typeface="Times New Roman" panose="02020603050405020304" pitchFamily="18" charset="0"/>
                <a:cs typeface="Times New Roman" panose="02020603050405020304" pitchFamily="18" charset="0"/>
              </a:rPr>
              <a:t>Dùng </a:t>
            </a:r>
            <a:r>
              <a:rPr lang="vi-VN" sz="2000" b="1" dirty="0">
                <a:latin typeface="Times New Roman" panose="02020603050405020304" pitchFamily="18" charset="0"/>
                <a:cs typeface="Times New Roman" panose="02020603050405020304" pitchFamily="18" charset="0"/>
              </a:rPr>
              <a:t>API Gateway</a:t>
            </a:r>
            <a:r>
              <a:rPr lang="vi-VN" sz="2000" dirty="0">
                <a:latin typeface="Times New Roman" panose="02020603050405020304" pitchFamily="18" charset="0"/>
                <a:cs typeface="Times New Roman" panose="02020603050405020304" pitchFamily="18" charset="0"/>
              </a:rPr>
              <a:t> như một lớp middleware có thể cấu hình để:</a:t>
            </a:r>
          </a:p>
          <a:p>
            <a:pPr lvl="1">
              <a:lnSpc>
                <a:spcPct val="110000"/>
              </a:lnSpc>
            </a:pPr>
            <a:r>
              <a:rPr lang="vi-VN" sz="2000" dirty="0">
                <a:latin typeface="Times New Roman" panose="02020603050405020304" pitchFamily="18" charset="0"/>
                <a:cs typeface="Times New Roman" panose="02020603050405020304" pitchFamily="18" charset="0"/>
              </a:rPr>
              <a:t>Thêm xác thực JWT.</a:t>
            </a:r>
          </a:p>
          <a:p>
            <a:pPr lvl="1">
              <a:lnSpc>
                <a:spcPct val="110000"/>
              </a:lnSpc>
            </a:pPr>
            <a:r>
              <a:rPr lang="vi-VN" sz="2000" dirty="0">
                <a:latin typeface="Times New Roman" panose="02020603050405020304" pitchFamily="18" charset="0"/>
                <a:cs typeface="Times New Roman" panose="02020603050405020304" pitchFamily="18" charset="0"/>
              </a:rPr>
              <a:t>Ghi log truy cập.</a:t>
            </a:r>
          </a:p>
          <a:p>
            <a:pPr lvl="1">
              <a:lnSpc>
                <a:spcPct val="110000"/>
              </a:lnSpc>
            </a:pPr>
            <a:r>
              <a:rPr lang="vi-VN" sz="2000" dirty="0">
                <a:latin typeface="Times New Roman" panose="02020603050405020304" pitchFamily="18" charset="0"/>
                <a:cs typeface="Times New Roman" panose="02020603050405020304" pitchFamily="18" charset="0"/>
              </a:rPr>
              <a:t>Chuyển hướng hoặc giới hạn truy cập theo thời gian thực.</a:t>
            </a:r>
          </a:p>
          <a:p>
            <a:pPr>
              <a:lnSpc>
                <a:spcPct val="110000"/>
              </a:lnSpc>
            </a:pPr>
            <a:r>
              <a:rPr lang="en-US" sz="2000" b="1" dirty="0">
                <a:latin typeface="Times New Roman" panose="02020603050405020304" pitchFamily="18" charset="0"/>
                <a:cs typeface="Times New Roman" panose="02020603050405020304" pitchFamily="18" charset="0"/>
              </a:rPr>
              <a:t>+ </a:t>
            </a:r>
            <a:r>
              <a:rPr lang="vi-VN" sz="2000" b="1" dirty="0">
                <a:latin typeface="Times New Roman" panose="02020603050405020304" pitchFamily="18" charset="0"/>
                <a:cs typeface="Times New Roman" panose="02020603050405020304" pitchFamily="18" charset="0"/>
              </a:rPr>
              <a:t>Trong Kubernetes</a:t>
            </a:r>
            <a:r>
              <a:rPr lang="en-US" sz="2000" b="1" dirty="0">
                <a:latin typeface="Times New Roman" panose="02020603050405020304" pitchFamily="18" charset="0"/>
                <a:cs typeface="Times New Roman" panose="02020603050405020304" pitchFamily="18" charset="0"/>
              </a:rPr>
              <a:t>: </a:t>
            </a:r>
          </a:p>
          <a:p>
            <a:pPr>
              <a:lnSpc>
                <a:spcPct val="110000"/>
              </a:lnSpc>
            </a:pPr>
            <a:r>
              <a:rPr lang="vi-VN" sz="2000" b="1" dirty="0">
                <a:latin typeface="Times New Roman" panose="02020603050405020304" pitchFamily="18" charset="0"/>
                <a:cs typeface="Times New Roman" panose="02020603050405020304" pitchFamily="18" charset="0"/>
              </a:rPr>
              <a:t>Tính năng hỗ trợ sửa đổi động</a:t>
            </a:r>
          </a:p>
          <a:p>
            <a:pPr>
              <a:lnSpc>
                <a:spcPct val="110000"/>
              </a:lnSpc>
            </a:pPr>
            <a:r>
              <a:rPr lang="en-US" sz="2000" b="1" dirty="0">
                <a:latin typeface="Times New Roman" panose="02020603050405020304" pitchFamily="18" charset="0"/>
                <a:cs typeface="Times New Roman" panose="02020603050405020304" pitchFamily="18" charset="0"/>
              </a:rPr>
              <a:t>- </a:t>
            </a:r>
            <a:r>
              <a:rPr lang="vi-VN" sz="2000" b="1" dirty="0">
                <a:latin typeface="Times New Roman" panose="02020603050405020304" pitchFamily="18" charset="0"/>
                <a:cs typeface="Times New Roman" panose="02020603050405020304" pitchFamily="18" charset="0"/>
              </a:rPr>
              <a:t>Pod và container</a:t>
            </a:r>
            <a:r>
              <a:rPr lang="vi-VN" sz="2000" dirty="0">
                <a:latin typeface="Times New Roman" panose="02020603050405020304" pitchFamily="18" charset="0"/>
                <a:cs typeface="Times New Roman" panose="02020603050405020304" pitchFamily="18" charset="0"/>
              </a:rPr>
              <a:t> có thể được cập nhật, thay thế mà không cần tắt toàn bộ hệ thống.</a:t>
            </a:r>
          </a:p>
          <a:p>
            <a:pPr>
              <a:lnSpc>
                <a:spcPct val="110000"/>
              </a:lnSpc>
            </a:pPr>
            <a:r>
              <a:rPr lang="en-US" sz="2000" b="1" dirty="0">
                <a:latin typeface="Times New Roman" panose="02020603050405020304" pitchFamily="18" charset="0"/>
                <a:cs typeface="Times New Roman" panose="02020603050405020304" pitchFamily="18" charset="0"/>
              </a:rPr>
              <a:t>- </a:t>
            </a:r>
            <a:r>
              <a:rPr lang="vi-VN" sz="2000" b="1" dirty="0">
                <a:latin typeface="Times New Roman" panose="02020603050405020304" pitchFamily="18" charset="0"/>
                <a:cs typeface="Times New Roman" panose="02020603050405020304" pitchFamily="18" charset="0"/>
              </a:rPr>
              <a:t>Sidecar pattern</a:t>
            </a:r>
            <a:r>
              <a:rPr lang="vi-VN" sz="2000" dirty="0">
                <a:latin typeface="Times New Roman" panose="02020603050405020304" pitchFamily="18" charset="0"/>
                <a:cs typeface="Times New Roman" panose="02020603050405020304" pitchFamily="18" charset="0"/>
              </a:rPr>
              <a:t>: Một container phụ chạy cùng microservice để xử lý middleware logic như logging, monitoring, caching.</a:t>
            </a:r>
          </a:p>
          <a:p>
            <a:pPr>
              <a:lnSpc>
                <a:spcPct val="110000"/>
              </a:lnSpc>
            </a:pPr>
            <a:r>
              <a:rPr lang="vi-VN" sz="2000" b="1" dirty="0">
                <a:latin typeface="Times New Roman" panose="02020603050405020304" pitchFamily="18" charset="0"/>
                <a:cs typeface="Times New Roman" panose="02020603050405020304" pitchFamily="18" charset="0"/>
              </a:rPr>
              <a:t>Thay đổi runtime</a:t>
            </a:r>
          </a:p>
          <a:p>
            <a:pPr>
              <a:lnSpc>
                <a:spcPct val="110000"/>
              </a:lnSpc>
            </a:pPr>
            <a:r>
              <a:rPr lang="vi-VN" sz="2000" b="1" dirty="0">
                <a:latin typeface="Times New Roman" panose="02020603050405020304" pitchFamily="18" charset="0"/>
                <a:cs typeface="Times New Roman" panose="02020603050405020304" pitchFamily="18" charset="0"/>
              </a:rPr>
              <a:t>Rolling updates</a:t>
            </a:r>
            <a:r>
              <a:rPr lang="vi-VN" sz="2000" dirty="0">
                <a:latin typeface="Times New Roman" panose="02020603050405020304" pitchFamily="18" charset="0"/>
                <a:cs typeface="Times New Roman" panose="02020603050405020304" pitchFamily="18" charset="0"/>
              </a:rPr>
              <a:t>: Kubernetes hỗ trợ cập nhật từng phần mà không gián đoạn dịch vụ.</a:t>
            </a:r>
          </a:p>
          <a:p>
            <a:pPr>
              <a:lnSpc>
                <a:spcPct val="110000"/>
              </a:lnSpc>
            </a:pPr>
            <a:r>
              <a:rPr lang="vi-VN" sz="2000" b="1" dirty="0">
                <a:latin typeface="Times New Roman" panose="02020603050405020304" pitchFamily="18" charset="0"/>
                <a:cs typeface="Times New Roman" panose="02020603050405020304" pitchFamily="18" charset="0"/>
              </a:rPr>
              <a:t>ConfigMap và Secrets</a:t>
            </a:r>
            <a:r>
              <a:rPr lang="vi-VN" sz="2000" dirty="0">
                <a:latin typeface="Times New Roman" panose="02020603050405020304" pitchFamily="18" charset="0"/>
                <a:cs typeface="Times New Roman" panose="02020603050405020304" pitchFamily="18" charset="0"/>
              </a:rPr>
              <a:t>: Cho phép thay đổi cấu hình middleware mà không cần rebuild container.</a:t>
            </a:r>
          </a:p>
        </p:txBody>
      </p:sp>
    </p:spTree>
    <p:extLst>
      <p:ext uri="{BB962C8B-B14F-4D97-AF65-F5344CB8AC3E}">
        <p14:creationId xmlns:p14="http://schemas.microsoft.com/office/powerpoint/2010/main" val="123084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019776"/>
            <a:ext cx="5670590" cy="708779"/>
          </a:xfrm>
          <a:prstGeom prst="rect">
            <a:avLst/>
          </a:prstGeom>
          <a:noFill/>
          <a:ln/>
        </p:spPr>
        <p:txBody>
          <a:bodyPr wrap="none" lIns="0" tIns="0" rIns="0" bIns="0" rtlCol="0" anchor="t"/>
          <a:lstStyle/>
          <a:p>
            <a:pPr marL="0" indent="0" algn="l">
              <a:lnSpc>
                <a:spcPts val="5550"/>
              </a:lnSpc>
              <a:buNone/>
            </a:pP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Tổng Kết</a:t>
            </a:r>
            <a:endParaRPr lang="en-US" sz="5400" dirty="0">
              <a:latin typeface="Times New Roman" panose="02020603050405020304" pitchFamily="18" charset="0"/>
              <a:cs typeface="Times New Roman" panose="02020603050405020304" pitchFamily="18" charset="0"/>
            </a:endParaRPr>
          </a:p>
        </p:txBody>
      </p:sp>
      <p:sp>
        <p:nvSpPr>
          <p:cNvPr id="4" name="Text 1"/>
          <p:cNvSpPr/>
          <p:nvPr/>
        </p:nvSpPr>
        <p:spPr>
          <a:xfrm>
            <a:off x="793790" y="3068717"/>
            <a:ext cx="7556421" cy="3465087"/>
          </a:xfrm>
          <a:prstGeom prst="rect">
            <a:avLst/>
          </a:prstGeom>
          <a:noFill/>
          <a:ln/>
        </p:spPr>
        <p:txBody>
          <a:bodyPr wrap="square" lIns="0" tIns="0" rIns="0" bIns="0" rtlCol="0" anchor="t"/>
          <a:lstStyle/>
          <a:p>
            <a:pPr marL="342900" indent="-342900" algn="just">
              <a:lnSpc>
                <a:spcPts val="2850"/>
              </a:lnSpc>
              <a:buSzPct val="100000"/>
              <a:buChar char="•"/>
            </a:pP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Middleware</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là xương sống, hỗ trợ giao tiếp và điều phối các thành phần trong hệ thống phân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tán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p>
          <a:p>
            <a:pPr marL="342900" indent="-342900" algn="just">
              <a:lnSpc>
                <a:spcPts val="2850"/>
              </a:lnSpc>
              <a:buSzPct val="100000"/>
              <a:buFontTx/>
              <a:buChar char="•"/>
            </a:pP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Wrapper</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giúp</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các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hệ</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thống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cũ</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mới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tương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thích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với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nhau</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giải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quyết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vấn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đề</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giao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diện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p>
          <a:p>
            <a:pPr marL="342900" indent="-342900" algn="just">
              <a:lnSpc>
                <a:spcPts val="2850"/>
              </a:lnSpc>
              <a:buSzPct val="100000"/>
              <a:buFontTx/>
              <a:buChar char="•"/>
            </a:pP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Interceptor</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mang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lại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sự</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linh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hoạt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cho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phép</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chèn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logic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tùy</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biến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không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làm</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thay</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đổi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mã</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gốc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p>
          <a:p>
            <a:pPr marL="342900" indent="-342900" algn="just">
              <a:lnSpc>
                <a:spcPts val="2850"/>
              </a:lnSpc>
              <a:buSzPct val="100000"/>
              <a:buFontTx/>
              <a:buChar char="•"/>
            </a:pP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Xu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hướng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hiện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tại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phát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triển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Middleware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thích</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nghi</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được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dễ</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dàng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thay</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đổi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nhờ</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thiết</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kế</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theo</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thành</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phần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(Component Design).</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75257" y="925500"/>
            <a:ext cx="11781830" cy="708779"/>
          </a:xfrm>
          <a:prstGeom prst="rect">
            <a:avLst/>
          </a:prstGeom>
          <a:noFill/>
          <a:ln/>
        </p:spPr>
        <p:txBody>
          <a:bodyPr wrap="none" lIns="0" tIns="0" rIns="0" bIns="0" rtlCol="0" anchor="t"/>
          <a:lstStyle/>
          <a:p>
            <a:pPr marL="0" indent="0" algn="l">
              <a:lnSpc>
                <a:spcPts val="5550"/>
              </a:lnSpc>
              <a:buNone/>
            </a:pPr>
            <a:endParaRPr lang="en-US" sz="5400" dirty="0">
              <a:latin typeface="Times New Roman" panose="02020603050405020304" pitchFamily="18" charset="0"/>
              <a:cs typeface="Times New Roman" panose="02020603050405020304" pitchFamily="18" charset="0"/>
            </a:endParaRPr>
          </a:p>
        </p:txBody>
      </p:sp>
      <p:pic>
        <p:nvPicPr>
          <p:cNvPr id="3074" name="Picture 2" descr="Hình nền Powerpoint cảm ơn cuối slide chuyên nghiệ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200" y="900113"/>
            <a:ext cx="11430000" cy="6429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79314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014061"/>
            <a:ext cx="5670590" cy="708779"/>
          </a:xfrm>
          <a:prstGeom prst="rect">
            <a:avLst/>
          </a:prstGeom>
          <a:noFill/>
          <a:ln/>
        </p:spPr>
        <p:txBody>
          <a:bodyPr wrap="none" lIns="0" tIns="0" rIns="0" bIns="0" rtlCol="0" anchor="t"/>
          <a:lstStyle/>
          <a:p>
            <a:pPr marL="0" indent="0" algn="l">
              <a:lnSpc>
                <a:spcPts val="5550"/>
              </a:lnSpc>
              <a:buNone/>
            </a:pP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Middleware là gì?</a:t>
            </a:r>
            <a:endParaRPr lang="en-US" sz="5400" dirty="0">
              <a:latin typeface="Times New Roman" panose="02020603050405020304" pitchFamily="18" charset="0"/>
              <a:cs typeface="Times New Roman" panose="02020603050405020304" pitchFamily="18" charset="0"/>
            </a:endParaRPr>
          </a:p>
        </p:txBody>
      </p:sp>
      <p:sp>
        <p:nvSpPr>
          <p:cNvPr id="3" name="Text 1"/>
          <p:cNvSpPr/>
          <p:nvPr/>
        </p:nvSpPr>
        <p:spPr>
          <a:xfrm>
            <a:off x="793790" y="3267074"/>
            <a:ext cx="6244709" cy="4164239"/>
          </a:xfrm>
          <a:prstGeom prst="rect">
            <a:avLst/>
          </a:prstGeom>
          <a:noFill/>
          <a:ln/>
        </p:spPr>
        <p:txBody>
          <a:bodyPr wrap="square" lIns="0" tIns="0" rIns="0" bIns="0" rtlCol="0" anchor="t"/>
          <a:lstStyle/>
          <a:p>
            <a:pPr algn="just">
              <a:lnSpc>
                <a:spcPts val="2850"/>
              </a:lnSpc>
            </a:pPr>
            <a:r>
              <a:rPr lang="en-US" sz="2400" dirty="0">
                <a:latin typeface="Times New Roman" panose="02020603050405020304" pitchFamily="18" charset="0"/>
                <a:ea typeface="Martel Sans" pitchFamily="34" charset="-122"/>
                <a:cs typeface="Times New Roman" panose="02020603050405020304" pitchFamily="18" charset="0"/>
              </a:rPr>
              <a:t>Middleware đóng vai trò như một </a:t>
            </a:r>
            <a:r>
              <a:rPr lang="en-US" sz="2400" dirty="0" err="1">
                <a:latin typeface="Times New Roman" panose="02020603050405020304" pitchFamily="18" charset="0"/>
                <a:ea typeface="Martel Sans" pitchFamily="34" charset="-122"/>
                <a:cs typeface="Times New Roman" panose="02020603050405020304" pitchFamily="18" charset="0"/>
              </a:rPr>
              <a:t>lớp</a:t>
            </a:r>
            <a:r>
              <a:rPr lang="en-US" sz="2400" dirty="0">
                <a:latin typeface="Times New Roman" panose="02020603050405020304" pitchFamily="18" charset="0"/>
                <a:ea typeface="Martel Sans" pitchFamily="34" charset="-122"/>
                <a:cs typeface="Times New Roman" panose="02020603050405020304" pitchFamily="18" charset="0"/>
              </a:rPr>
              <a:t> </a:t>
            </a:r>
            <a:r>
              <a:rPr lang="vi-VN" sz="2400" dirty="0">
                <a:latin typeface="Times New Roman" panose="02020603050405020304" pitchFamily="18" charset="0"/>
                <a:ea typeface="Martel Sans" pitchFamily="34" charset="-122"/>
                <a:cs typeface="Times New Roman" panose="02020603050405020304" pitchFamily="18" charset="0"/>
              </a:rPr>
              <a:t>trừu tượng</a:t>
            </a:r>
            <a:r>
              <a:rPr lang="en-US" sz="2400" dirty="0">
                <a:latin typeface="Times New Roman" panose="02020603050405020304" pitchFamily="18" charset="0"/>
                <a:ea typeface="Martel Sans" pitchFamily="34" charset="-122"/>
                <a:cs typeface="Times New Roman" panose="02020603050405020304" pitchFamily="18" charset="0"/>
              </a:rPr>
              <a:t> trong kiến trúc phần mềm, nằm giữa các ứng dụng và hệ điều hành, hoặc giữa các thành phần phân tán của một </a:t>
            </a:r>
            <a:r>
              <a:rPr lang="en-US" sz="2400" dirty="0" err="1">
                <a:latin typeface="Times New Roman" panose="02020603050405020304" pitchFamily="18" charset="0"/>
                <a:ea typeface="Martel Sans" pitchFamily="34" charset="-122"/>
                <a:cs typeface="Times New Roman" panose="02020603050405020304" pitchFamily="18" charset="0"/>
              </a:rPr>
              <a:t>hệ</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thống</a:t>
            </a:r>
            <a:r>
              <a:rPr lang="en-US" sz="2400" dirty="0">
                <a:latin typeface="Times New Roman" panose="02020603050405020304" pitchFamily="18" charset="0"/>
                <a:ea typeface="Martel Sans" pitchFamily="34" charset="-122"/>
                <a:cs typeface="Times New Roman" panose="02020603050405020304" pitchFamily="18" charset="0"/>
              </a:rPr>
              <a:t>.</a:t>
            </a:r>
          </a:p>
          <a:p>
            <a:pPr marL="0" indent="0" algn="just">
              <a:lnSpc>
                <a:spcPts val="2850"/>
              </a:lnSpc>
              <a:buNone/>
            </a:pPr>
            <a:endParaRPr lang="en-US" sz="2400" dirty="0">
              <a:solidFill>
                <a:srgbClr val="2C3249"/>
              </a:solidFill>
              <a:latin typeface="Times New Roman" panose="02020603050405020304" pitchFamily="18" charset="0"/>
              <a:cs typeface="Times New Roman" panose="02020603050405020304" pitchFamily="18" charset="0"/>
            </a:endParaRPr>
          </a:p>
          <a:p>
            <a:pPr algn="just">
              <a:lnSpc>
                <a:spcPts val="2850"/>
              </a:lnSpc>
            </a:pPr>
            <a:r>
              <a:rPr lang="en-US" sz="2400" dirty="0">
                <a:latin typeface="Times New Roman" panose="02020603050405020304" pitchFamily="18" charset="0"/>
                <a:ea typeface="Martel Sans" pitchFamily="34" charset="-122"/>
                <a:cs typeface="Times New Roman" panose="02020603050405020304" pitchFamily="18" charset="0"/>
              </a:rPr>
              <a:t>Middleware </a:t>
            </a:r>
            <a:r>
              <a:rPr lang="en-US" sz="2400" dirty="0" err="1">
                <a:latin typeface="Times New Roman" panose="02020603050405020304" pitchFamily="18" charset="0"/>
                <a:ea typeface="Martel Sans" pitchFamily="34" charset="-122"/>
                <a:cs typeface="Times New Roman" panose="02020603050405020304" pitchFamily="18" charset="0"/>
              </a:rPr>
              <a:t>giúp</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cho</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các</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thành</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phần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khác</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nhau</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của</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hệ</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thống</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có</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thể</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giao</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tiếp</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với</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nhau</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một</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cách</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hiệu</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quả</a:t>
            </a:r>
            <a:r>
              <a:rPr lang="en-US" sz="2400" dirty="0">
                <a:latin typeface="Times New Roman" panose="02020603050405020304" pitchFamily="18" charset="0"/>
                <a:ea typeface="Martel Sans" pitchFamily="34" charset="-122"/>
                <a:cs typeface="Times New Roman" panose="02020603050405020304" pitchFamily="18" charset="0"/>
              </a:rPr>
              <a:t>, minh </a:t>
            </a:r>
            <a:r>
              <a:rPr lang="en-US" sz="2400" dirty="0" err="1">
                <a:latin typeface="Times New Roman" panose="02020603050405020304" pitchFamily="18" charset="0"/>
                <a:ea typeface="Martel Sans" pitchFamily="34" charset="-122"/>
                <a:cs typeface="Times New Roman" panose="02020603050405020304" pitchFamily="18" charset="0"/>
              </a:rPr>
              <a:t>bạch</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liền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mạch</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Các</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thành</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phần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có</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thể</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hoạt</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động</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cùng</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nhau</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mà</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không</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cần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quan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tâm</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đến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chúng</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được</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viết</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bằng</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ngôn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ngữ</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gì</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cài</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đặt</a:t>
            </a:r>
            <a:r>
              <a:rPr lang="en-US" sz="2400" dirty="0">
                <a:latin typeface="Times New Roman" panose="02020603050405020304" pitchFamily="18" charset="0"/>
                <a:ea typeface="Martel Sans" pitchFamily="34" charset="-122"/>
                <a:cs typeface="Times New Roman" panose="02020603050405020304" pitchFamily="18" charset="0"/>
              </a:rPr>
              <a:t> hay </a:t>
            </a:r>
            <a:r>
              <a:rPr lang="en-US" sz="2400" dirty="0" err="1">
                <a:latin typeface="Times New Roman" panose="02020603050405020304" pitchFamily="18" charset="0"/>
                <a:ea typeface="Martel Sans" pitchFamily="34" charset="-122"/>
                <a:cs typeface="Times New Roman" panose="02020603050405020304" pitchFamily="18" charset="0"/>
              </a:rPr>
              <a:t>vận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hành</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trên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nền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tảng</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nào</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thế</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nào</a:t>
            </a:r>
            <a:endParaRPr lang="vi-VN" sz="2400" dirty="0">
              <a:latin typeface="Times New Roman" panose="02020603050405020304" pitchFamily="18" charset="0"/>
              <a:ea typeface="Martel Sans" pitchFamily="34" charset="-122"/>
              <a:cs typeface="Times New Roman" panose="02020603050405020304" pitchFamily="18" charset="0"/>
            </a:endParaRPr>
          </a:p>
        </p:txBody>
      </p:sp>
      <p:sp>
        <p:nvSpPr>
          <p:cNvPr id="4" name="Text 2"/>
          <p:cNvSpPr/>
          <p:nvPr/>
        </p:nvSpPr>
        <p:spPr>
          <a:xfrm>
            <a:off x="793790" y="4922758"/>
            <a:ext cx="6244709" cy="1088708"/>
          </a:xfrm>
          <a:prstGeom prst="rect">
            <a:avLst/>
          </a:prstGeom>
          <a:noFill/>
          <a:ln/>
        </p:spPr>
        <p:txBody>
          <a:bodyPr wrap="square" lIns="0" tIns="0" rIns="0" bIns="0" rtlCol="0" anchor="t"/>
          <a:lstStyle/>
          <a:p>
            <a:pPr marL="0" indent="0" algn="l">
              <a:lnSpc>
                <a:spcPts val="2850"/>
              </a:lnSpc>
              <a:buNone/>
            </a:pPr>
            <a:endParaRPr lang="en-US" sz="1750" dirty="0"/>
          </a:p>
        </p:txBody>
      </p:sp>
      <p:sp>
        <p:nvSpPr>
          <p:cNvPr id="8" name="Text 3"/>
          <p:cNvSpPr/>
          <p:nvPr/>
        </p:nvSpPr>
        <p:spPr>
          <a:xfrm>
            <a:off x="7599521" y="3397704"/>
            <a:ext cx="6218079" cy="3482860"/>
          </a:xfrm>
          <a:prstGeom prst="rect">
            <a:avLst/>
          </a:prstGeom>
          <a:noFill/>
          <a:ln/>
        </p:spPr>
        <p:txBody>
          <a:bodyPr wrap="square" lIns="0" tIns="0" rIns="0" bIns="0" rtlCol="0" anchor="t"/>
          <a:lstStyle/>
          <a:p>
            <a:pPr marL="342900" indent="-342900" algn="just">
              <a:lnSpc>
                <a:spcPts val="2850"/>
              </a:lnSpc>
              <a:buSzPct val="100000"/>
              <a:buChar char="•"/>
            </a:pPr>
            <a:r>
              <a:rPr lang="en-US" sz="2400" b="1" dirty="0">
                <a:latin typeface="Times New Roman" panose="02020603050405020304" pitchFamily="18" charset="0"/>
                <a:ea typeface="Martel Sans" pitchFamily="34" charset="-122"/>
                <a:cs typeface="Times New Roman" panose="02020603050405020304" pitchFamily="18" charset="0"/>
              </a:rPr>
              <a:t>Giao tiếp và Truyền dữ liệu:</a:t>
            </a:r>
            <a:r>
              <a:rPr lang="en-US" sz="2400" dirty="0">
                <a:latin typeface="Times New Roman" panose="02020603050405020304" pitchFamily="18" charset="0"/>
                <a:ea typeface="Martel Sans" pitchFamily="34" charset="-122"/>
                <a:cs typeface="Times New Roman" panose="02020603050405020304" pitchFamily="18" charset="0"/>
              </a:rPr>
              <a:t> Đảm bảo dữ liệu được trao đổi hiệu quả giữa các hệ </a:t>
            </a:r>
            <a:r>
              <a:rPr lang="en-US" sz="2400" dirty="0" err="1">
                <a:latin typeface="Times New Roman" panose="02020603050405020304" pitchFamily="18" charset="0"/>
                <a:ea typeface="Martel Sans" pitchFamily="34" charset="-122"/>
                <a:cs typeface="Times New Roman" panose="02020603050405020304" pitchFamily="18" charset="0"/>
              </a:rPr>
              <a:t>thống</a:t>
            </a:r>
            <a:r>
              <a:rPr lang="en-US" sz="2400" dirty="0">
                <a:latin typeface="Times New Roman" panose="02020603050405020304" pitchFamily="18" charset="0"/>
                <a:ea typeface="Martel Sans" pitchFamily="34" charset="-122"/>
                <a:cs typeface="Times New Roman" panose="02020603050405020304" pitchFamily="18" charset="0"/>
              </a:rPr>
              <a:t>.</a:t>
            </a:r>
          </a:p>
          <a:p>
            <a:pPr marL="342900" indent="-342900" algn="just">
              <a:lnSpc>
                <a:spcPts val="2850"/>
              </a:lnSpc>
              <a:buSzPct val="100000"/>
              <a:buChar char="•"/>
            </a:pPr>
            <a:endParaRPr lang="en-US" sz="2400" dirty="0">
              <a:latin typeface="Times New Roman" panose="02020603050405020304" pitchFamily="18" charset="0"/>
              <a:cs typeface="Times New Roman" panose="02020603050405020304" pitchFamily="18" charset="0"/>
            </a:endParaRPr>
          </a:p>
          <a:p>
            <a:pPr marL="342900" indent="-342900" algn="just">
              <a:lnSpc>
                <a:spcPts val="2850"/>
              </a:lnSpc>
              <a:buSzPct val="100000"/>
              <a:buFontTx/>
              <a:buChar char="•"/>
            </a:pPr>
            <a:r>
              <a:rPr lang="en-US" sz="2400" b="1" dirty="0">
                <a:latin typeface="Times New Roman" panose="02020603050405020304" pitchFamily="18" charset="0"/>
                <a:ea typeface="Martel Sans" pitchFamily="34" charset="-122"/>
                <a:cs typeface="Times New Roman" panose="02020603050405020304" pitchFamily="18" charset="0"/>
              </a:rPr>
              <a:t>Quản </a:t>
            </a:r>
            <a:r>
              <a:rPr lang="en-US" sz="2400" b="1" dirty="0" err="1">
                <a:latin typeface="Times New Roman" panose="02020603050405020304" pitchFamily="18" charset="0"/>
                <a:ea typeface="Martel Sans" pitchFamily="34" charset="-122"/>
                <a:cs typeface="Times New Roman" panose="02020603050405020304" pitchFamily="18" charset="0"/>
              </a:rPr>
              <a:t>lý</a:t>
            </a:r>
            <a:r>
              <a:rPr lang="en-US" sz="2400" b="1" dirty="0">
                <a:latin typeface="Times New Roman" panose="02020603050405020304" pitchFamily="18" charset="0"/>
                <a:ea typeface="Martel Sans" pitchFamily="34" charset="-122"/>
                <a:cs typeface="Times New Roman" panose="02020603050405020304" pitchFamily="18" charset="0"/>
              </a:rPr>
              <a:t> Tài </a:t>
            </a:r>
            <a:r>
              <a:rPr lang="en-US" sz="2400" b="1" dirty="0" err="1">
                <a:latin typeface="Times New Roman" panose="02020603050405020304" pitchFamily="18" charset="0"/>
                <a:ea typeface="Martel Sans" pitchFamily="34" charset="-122"/>
                <a:cs typeface="Times New Roman" panose="02020603050405020304" pitchFamily="18" charset="0"/>
              </a:rPr>
              <a:t>nguyên</a:t>
            </a:r>
            <a:r>
              <a:rPr lang="en-US" sz="2400" b="1" dirty="0">
                <a:latin typeface="Times New Roman" panose="02020603050405020304" pitchFamily="18" charset="0"/>
                <a:ea typeface="Martel Sans" pitchFamily="34" charset="-122"/>
                <a:cs typeface="Times New Roman" panose="02020603050405020304" pitchFamily="18" charset="0"/>
              </a:rPr>
              <a:t> </a:t>
            </a:r>
            <a:r>
              <a:rPr lang="en-US" sz="2400" b="1" dirty="0" err="1">
                <a:latin typeface="Times New Roman" panose="02020603050405020304" pitchFamily="18" charset="0"/>
                <a:ea typeface="Martel Sans" pitchFamily="34" charset="-122"/>
                <a:cs typeface="Times New Roman" panose="02020603050405020304" pitchFamily="18" charset="0"/>
              </a:rPr>
              <a:t>và</a:t>
            </a:r>
            <a:r>
              <a:rPr lang="en-US" sz="2400" b="1" dirty="0">
                <a:latin typeface="Times New Roman" panose="02020603050405020304" pitchFamily="18" charset="0"/>
                <a:ea typeface="Martel Sans" pitchFamily="34" charset="-122"/>
                <a:cs typeface="Times New Roman" panose="02020603050405020304" pitchFamily="18" charset="0"/>
              </a:rPr>
              <a:t> </a:t>
            </a:r>
            <a:r>
              <a:rPr lang="en-US" sz="2400" b="1" dirty="0" err="1">
                <a:latin typeface="Times New Roman" panose="02020603050405020304" pitchFamily="18" charset="0"/>
                <a:ea typeface="Martel Sans" pitchFamily="34" charset="-122"/>
                <a:cs typeface="Times New Roman" panose="02020603050405020304" pitchFamily="18" charset="0"/>
              </a:rPr>
              <a:t>Truy</a:t>
            </a:r>
            <a:r>
              <a:rPr lang="en-US" sz="2400" b="1" dirty="0">
                <a:latin typeface="Times New Roman" panose="02020603050405020304" pitchFamily="18" charset="0"/>
                <a:ea typeface="Martel Sans" pitchFamily="34" charset="-122"/>
                <a:cs typeface="Times New Roman" panose="02020603050405020304" pitchFamily="18" charset="0"/>
              </a:rPr>
              <a:t> </a:t>
            </a:r>
            <a:r>
              <a:rPr lang="en-US" sz="2400" b="1" dirty="0" err="1">
                <a:latin typeface="Times New Roman" panose="02020603050405020304" pitchFamily="18" charset="0"/>
                <a:ea typeface="Martel Sans" pitchFamily="34" charset="-122"/>
                <a:cs typeface="Times New Roman" panose="02020603050405020304" pitchFamily="18" charset="0"/>
              </a:rPr>
              <a:t>cập</a:t>
            </a:r>
            <a:r>
              <a:rPr lang="en-US" sz="2400" b="1" dirty="0">
                <a:latin typeface="Times New Roman" panose="02020603050405020304" pitchFamily="18" charset="0"/>
                <a:ea typeface="Martel Sans" pitchFamily="34" charset="-122"/>
                <a:cs typeface="Times New Roman" panose="02020603050405020304" pitchFamily="18" charset="0"/>
              </a:rPr>
              <a:t>:</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Điều</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phối</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việc</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sử</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dụng</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tài</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nguyên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và</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kiểm</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soát</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quyền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truy</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cập</a:t>
            </a:r>
            <a:r>
              <a:rPr lang="en-US" sz="2400" dirty="0">
                <a:latin typeface="Times New Roman" panose="02020603050405020304" pitchFamily="18" charset="0"/>
                <a:ea typeface="Martel Sans" pitchFamily="34" charset="-122"/>
                <a:cs typeface="Times New Roman" panose="02020603050405020304" pitchFamily="18" charset="0"/>
              </a:rPr>
              <a:t>.</a:t>
            </a:r>
          </a:p>
          <a:p>
            <a:pPr marL="342900" indent="-342900" algn="just">
              <a:lnSpc>
                <a:spcPts val="2850"/>
              </a:lnSpc>
              <a:buSzPct val="100000"/>
              <a:buFontTx/>
              <a:buChar char="•"/>
            </a:pPr>
            <a:endParaRPr lang="en-US" sz="2400" dirty="0">
              <a:latin typeface="Times New Roman" panose="02020603050405020304" pitchFamily="18" charset="0"/>
              <a:cs typeface="Times New Roman" panose="02020603050405020304" pitchFamily="18" charset="0"/>
            </a:endParaRPr>
          </a:p>
          <a:p>
            <a:pPr marL="342900" indent="-342900" algn="just">
              <a:lnSpc>
                <a:spcPts val="2850"/>
              </a:lnSpc>
              <a:buSzPct val="100000"/>
              <a:buFontTx/>
              <a:buChar char="•"/>
            </a:pPr>
            <a:r>
              <a:rPr lang="en-US" sz="2400" b="1" dirty="0" err="1">
                <a:latin typeface="Times New Roman" panose="02020603050405020304" pitchFamily="18" charset="0"/>
                <a:ea typeface="Martel Sans" pitchFamily="34" charset="-122"/>
                <a:cs typeface="Times New Roman" panose="02020603050405020304" pitchFamily="18" charset="0"/>
              </a:rPr>
              <a:t>Hỗ</a:t>
            </a:r>
            <a:r>
              <a:rPr lang="en-US" sz="2400" b="1" dirty="0">
                <a:latin typeface="Times New Roman" panose="02020603050405020304" pitchFamily="18" charset="0"/>
                <a:ea typeface="Martel Sans" pitchFamily="34" charset="-122"/>
                <a:cs typeface="Times New Roman" panose="02020603050405020304" pitchFamily="18" charset="0"/>
              </a:rPr>
              <a:t> </a:t>
            </a:r>
            <a:r>
              <a:rPr lang="en-US" sz="2400" b="1" dirty="0" err="1">
                <a:latin typeface="Times New Roman" panose="02020603050405020304" pitchFamily="18" charset="0"/>
                <a:ea typeface="Martel Sans" pitchFamily="34" charset="-122"/>
                <a:cs typeface="Times New Roman" panose="02020603050405020304" pitchFamily="18" charset="0"/>
              </a:rPr>
              <a:t>trợ</a:t>
            </a:r>
            <a:r>
              <a:rPr lang="en-US" sz="2400" b="1" dirty="0">
                <a:latin typeface="Times New Roman" panose="02020603050405020304" pitchFamily="18" charset="0"/>
                <a:ea typeface="Martel Sans" pitchFamily="34" charset="-122"/>
                <a:cs typeface="Times New Roman" panose="02020603050405020304" pitchFamily="18" charset="0"/>
              </a:rPr>
              <a:t> </a:t>
            </a:r>
            <a:r>
              <a:rPr lang="en-US" sz="2400" b="1" dirty="0" err="1">
                <a:latin typeface="Times New Roman" panose="02020603050405020304" pitchFamily="18" charset="0"/>
                <a:ea typeface="Martel Sans" pitchFamily="34" charset="-122"/>
                <a:cs typeface="Times New Roman" panose="02020603050405020304" pitchFamily="18" charset="0"/>
              </a:rPr>
              <a:t>Mở</a:t>
            </a:r>
            <a:r>
              <a:rPr lang="en-US" sz="2400" b="1" dirty="0">
                <a:latin typeface="Times New Roman" panose="02020603050405020304" pitchFamily="18" charset="0"/>
                <a:ea typeface="Martel Sans" pitchFamily="34" charset="-122"/>
                <a:cs typeface="Times New Roman" panose="02020603050405020304" pitchFamily="18" charset="0"/>
              </a:rPr>
              <a:t> </a:t>
            </a:r>
            <a:r>
              <a:rPr lang="en-US" sz="2400" b="1" dirty="0" err="1">
                <a:latin typeface="Times New Roman" panose="02020603050405020304" pitchFamily="18" charset="0"/>
                <a:ea typeface="Martel Sans" pitchFamily="34" charset="-122"/>
                <a:cs typeface="Times New Roman" panose="02020603050405020304" pitchFamily="18" charset="0"/>
              </a:rPr>
              <a:t>rộng</a:t>
            </a:r>
            <a:r>
              <a:rPr lang="en-US" sz="2400" b="1" dirty="0">
                <a:latin typeface="Times New Roman" panose="02020603050405020304" pitchFamily="18" charset="0"/>
                <a:ea typeface="Martel Sans" pitchFamily="34" charset="-122"/>
                <a:cs typeface="Times New Roman" panose="02020603050405020304" pitchFamily="18" charset="0"/>
              </a:rPr>
              <a:t> </a:t>
            </a:r>
            <a:r>
              <a:rPr lang="en-US" sz="2400" b="1" dirty="0" err="1">
                <a:latin typeface="Times New Roman" panose="02020603050405020304" pitchFamily="18" charset="0"/>
                <a:ea typeface="Martel Sans" pitchFamily="34" charset="-122"/>
                <a:cs typeface="Times New Roman" panose="02020603050405020304" pitchFamily="18" charset="0"/>
              </a:rPr>
              <a:t>và</a:t>
            </a:r>
            <a:r>
              <a:rPr lang="en-US" sz="2400" b="1" dirty="0">
                <a:latin typeface="Times New Roman" panose="02020603050405020304" pitchFamily="18" charset="0"/>
                <a:ea typeface="Martel Sans" pitchFamily="34" charset="-122"/>
                <a:cs typeface="Times New Roman" panose="02020603050405020304" pitchFamily="18" charset="0"/>
              </a:rPr>
              <a:t> </a:t>
            </a:r>
            <a:r>
              <a:rPr lang="en-US" sz="2400" b="1" dirty="0" err="1">
                <a:latin typeface="Times New Roman" panose="02020603050405020304" pitchFamily="18" charset="0"/>
                <a:ea typeface="Martel Sans" pitchFamily="34" charset="-122"/>
                <a:cs typeface="Times New Roman" panose="02020603050405020304" pitchFamily="18" charset="0"/>
              </a:rPr>
              <a:t>Tích</a:t>
            </a:r>
            <a:r>
              <a:rPr lang="en-US" sz="2400" b="1" dirty="0">
                <a:latin typeface="Times New Roman" panose="02020603050405020304" pitchFamily="18" charset="0"/>
                <a:ea typeface="Martel Sans" pitchFamily="34" charset="-122"/>
                <a:cs typeface="Times New Roman" panose="02020603050405020304" pitchFamily="18" charset="0"/>
              </a:rPr>
              <a:t> </a:t>
            </a:r>
            <a:r>
              <a:rPr lang="en-US" sz="2400" b="1" dirty="0" err="1">
                <a:latin typeface="Times New Roman" panose="02020603050405020304" pitchFamily="18" charset="0"/>
                <a:ea typeface="Martel Sans" pitchFamily="34" charset="-122"/>
                <a:cs typeface="Times New Roman" panose="02020603050405020304" pitchFamily="18" charset="0"/>
              </a:rPr>
              <a:t>hợp</a:t>
            </a:r>
            <a:r>
              <a:rPr lang="en-US" sz="2400" b="1" dirty="0">
                <a:latin typeface="Times New Roman" panose="02020603050405020304" pitchFamily="18" charset="0"/>
                <a:ea typeface="Martel Sans" pitchFamily="34" charset="-122"/>
                <a:cs typeface="Times New Roman" panose="02020603050405020304" pitchFamily="18" charset="0"/>
              </a:rPr>
              <a:t>:</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Giúp</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hệ</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thống</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dễ</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dàng</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mở</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rộng</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và</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tích</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hợp</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với</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các</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thành</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phần</a:t>
            </a:r>
            <a:r>
              <a:rPr lang="en-US" sz="2400" dirty="0">
                <a:latin typeface="Times New Roman" panose="02020603050405020304" pitchFamily="18" charset="0"/>
                <a:ea typeface="Martel Sans" pitchFamily="34" charset="-122"/>
                <a:cs typeface="Times New Roman" panose="02020603050405020304" pitchFamily="18" charset="0"/>
              </a:rPr>
              <a:t> </a:t>
            </a:r>
            <a:r>
              <a:rPr lang="en-US" sz="2400" dirty="0" err="1">
                <a:latin typeface="Times New Roman" panose="02020603050405020304" pitchFamily="18" charset="0"/>
                <a:ea typeface="Martel Sans" pitchFamily="34" charset="-122"/>
                <a:cs typeface="Times New Roman" panose="02020603050405020304" pitchFamily="18" charset="0"/>
              </a:rPr>
              <a:t>mới</a:t>
            </a:r>
            <a:r>
              <a:rPr lang="en-US" sz="2400" dirty="0">
                <a:latin typeface="Times New Roman" panose="02020603050405020304" pitchFamily="18" charset="0"/>
                <a:ea typeface="Martel Sans" pitchFamily="34" charset="-122"/>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p:txBody>
      </p:sp>
      <p:sp>
        <p:nvSpPr>
          <p:cNvPr id="5" name="Text 0">
            <a:extLst>
              <a:ext uri="{FF2B5EF4-FFF2-40B4-BE49-F238E27FC236}">
                <a16:creationId xmlns:a16="http://schemas.microsoft.com/office/drawing/2014/main" id="{A8CD998F-4E9D-CCE3-B7AB-2CF995085677}"/>
              </a:ext>
            </a:extLst>
          </p:cNvPr>
          <p:cNvSpPr/>
          <p:nvPr/>
        </p:nvSpPr>
        <p:spPr>
          <a:xfrm>
            <a:off x="7599521" y="2014060"/>
            <a:ext cx="5670590" cy="708779"/>
          </a:xfrm>
          <a:prstGeom prst="rect">
            <a:avLst/>
          </a:prstGeom>
          <a:noFill/>
          <a:ln/>
        </p:spPr>
        <p:txBody>
          <a:bodyPr wrap="none" lIns="0" tIns="0" rIns="0" bIns="0" rtlCol="0" anchor="t"/>
          <a:lstStyle/>
          <a:p>
            <a:pPr marL="0" indent="0" algn="l">
              <a:lnSpc>
                <a:spcPts val="5550"/>
              </a:lnSpc>
              <a:buNone/>
            </a:pP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Các </a:t>
            </a:r>
            <a:r>
              <a:rPr lang="en-US" sz="5400" dirty="0" err="1">
                <a:solidFill>
                  <a:srgbClr val="272D45"/>
                </a:solidFill>
                <a:latin typeface="Times New Roman" panose="02020603050405020304" pitchFamily="18" charset="0"/>
                <a:ea typeface="Kanit Light" pitchFamily="34" charset="-122"/>
                <a:cs typeface="Times New Roman" panose="02020603050405020304" pitchFamily="18" charset="0"/>
              </a:rPr>
              <a:t>chức</a:t>
            </a: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5400" dirty="0" err="1">
                <a:solidFill>
                  <a:srgbClr val="272D45"/>
                </a:solidFill>
                <a:latin typeface="Times New Roman" panose="02020603050405020304" pitchFamily="18" charset="0"/>
                <a:ea typeface="Kanit Light" pitchFamily="34" charset="-122"/>
                <a:cs typeface="Times New Roman" panose="02020603050405020304" pitchFamily="18" charset="0"/>
              </a:rPr>
              <a:t>năng</a:t>
            </a: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5400" dirty="0" err="1">
                <a:solidFill>
                  <a:srgbClr val="272D45"/>
                </a:solidFill>
                <a:latin typeface="Times New Roman" panose="02020603050405020304" pitchFamily="18" charset="0"/>
                <a:ea typeface="Kanit Light" pitchFamily="34" charset="-122"/>
                <a:cs typeface="Times New Roman" panose="02020603050405020304" pitchFamily="18" charset="0"/>
              </a:rPr>
              <a:t>chính</a:t>
            </a: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a:t>
            </a:r>
            <a:endParaRPr lang="en-US" sz="5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41878"/>
            <a:ext cx="8088953" cy="738579"/>
          </a:xfrm>
          <a:prstGeom prst="rect">
            <a:avLst/>
          </a:prstGeom>
          <a:noFill/>
          <a:ln/>
        </p:spPr>
        <p:txBody>
          <a:bodyPr wrap="square" lIns="0" tIns="0" rIns="0" bIns="0" rtlCol="0" anchor="t"/>
          <a:lstStyle/>
          <a:p>
            <a:pPr marL="0" indent="0" algn="l">
              <a:lnSpc>
                <a:spcPts val="5550"/>
              </a:lnSpc>
              <a:buNone/>
            </a:pPr>
            <a:r>
              <a:rPr lang="en-US" sz="3900" dirty="0">
                <a:solidFill>
                  <a:srgbClr val="272D45"/>
                </a:solidFill>
                <a:latin typeface="Times New Roman" panose="02020603050405020304" pitchFamily="18" charset="0"/>
                <a:ea typeface="Kanit Light" pitchFamily="34" charset="-122"/>
                <a:cs typeface="Times New Roman" panose="02020603050405020304" pitchFamily="18" charset="0"/>
              </a:rPr>
              <a:t>Hai </a:t>
            </a:r>
            <a:r>
              <a:rPr lang="en-US" sz="3900" dirty="0" err="1">
                <a:solidFill>
                  <a:srgbClr val="272D45"/>
                </a:solidFill>
                <a:latin typeface="Times New Roman" panose="02020603050405020304" pitchFamily="18" charset="0"/>
                <a:ea typeface="Kanit Light" pitchFamily="34" charset="-122"/>
                <a:cs typeface="Times New Roman" panose="02020603050405020304" pitchFamily="18" charset="0"/>
              </a:rPr>
              <a:t>mẫu</a:t>
            </a:r>
            <a:r>
              <a:rPr lang="en-US" sz="39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3900" dirty="0" err="1">
                <a:solidFill>
                  <a:srgbClr val="272D45"/>
                </a:solidFill>
                <a:latin typeface="Times New Roman" panose="02020603050405020304" pitchFamily="18" charset="0"/>
                <a:ea typeface="Kanit Light" pitchFamily="34" charset="-122"/>
                <a:cs typeface="Times New Roman" panose="02020603050405020304" pitchFamily="18" charset="0"/>
              </a:rPr>
              <a:t>thiết</a:t>
            </a:r>
            <a:r>
              <a:rPr lang="en-US" sz="39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3900" dirty="0" err="1">
                <a:solidFill>
                  <a:srgbClr val="272D45"/>
                </a:solidFill>
                <a:latin typeface="Times New Roman" panose="02020603050405020304" pitchFamily="18" charset="0"/>
                <a:ea typeface="Kanit Light" pitchFamily="34" charset="-122"/>
                <a:cs typeface="Times New Roman" panose="02020603050405020304" pitchFamily="18" charset="0"/>
              </a:rPr>
              <a:t>kế</a:t>
            </a:r>
            <a:r>
              <a:rPr lang="en-US" sz="39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3900" dirty="0" err="1">
                <a:solidFill>
                  <a:srgbClr val="272D45"/>
                </a:solidFill>
                <a:latin typeface="Times New Roman" panose="02020603050405020304" pitchFamily="18" charset="0"/>
                <a:ea typeface="Kanit Light" pitchFamily="34" charset="-122"/>
                <a:cs typeface="Times New Roman" panose="02020603050405020304" pitchFamily="18" charset="0"/>
              </a:rPr>
              <a:t>chính</a:t>
            </a:r>
            <a:r>
              <a:rPr lang="en-US" sz="3900" dirty="0">
                <a:solidFill>
                  <a:srgbClr val="272D45"/>
                </a:solidFill>
                <a:latin typeface="Times New Roman" panose="02020603050405020304" pitchFamily="18" charset="0"/>
                <a:ea typeface="Kanit Light" pitchFamily="34" charset="-122"/>
                <a:cs typeface="Times New Roman" panose="02020603050405020304" pitchFamily="18" charset="0"/>
              </a:rPr>
              <a:t> của Middleware</a:t>
            </a:r>
            <a:endParaRPr lang="en-US" sz="3900" dirty="0">
              <a:latin typeface="Times New Roman" panose="02020603050405020304" pitchFamily="18" charset="0"/>
              <a:cs typeface="Times New Roman" panose="02020603050405020304" pitchFamily="18" charset="0"/>
            </a:endParaRPr>
          </a:p>
        </p:txBody>
      </p:sp>
      <p:sp>
        <p:nvSpPr>
          <p:cNvPr id="4" name="Shape 1"/>
          <p:cNvSpPr/>
          <p:nvPr/>
        </p:nvSpPr>
        <p:spPr>
          <a:xfrm>
            <a:off x="793789" y="2112595"/>
            <a:ext cx="7556421" cy="121920"/>
          </a:xfrm>
          <a:prstGeom prst="roundRect">
            <a:avLst>
              <a:gd name="adj" fmla="val 78139"/>
            </a:avLst>
          </a:prstGeom>
          <a:solidFill>
            <a:srgbClr val="437066"/>
          </a:solidFill>
          <a:ln/>
        </p:spPr>
        <p:txBody>
          <a:bodyPr/>
          <a:lstStyle/>
          <a:p>
            <a:endParaRPr lang="vi-VN"/>
          </a:p>
        </p:txBody>
      </p:sp>
      <p:sp>
        <p:nvSpPr>
          <p:cNvPr id="5" name="Shape 2"/>
          <p:cNvSpPr/>
          <p:nvPr/>
        </p:nvSpPr>
        <p:spPr>
          <a:xfrm>
            <a:off x="4231778" y="1802913"/>
            <a:ext cx="680442" cy="680442"/>
          </a:xfrm>
          <a:prstGeom prst="roundRect">
            <a:avLst>
              <a:gd name="adj" fmla="val 134383"/>
            </a:avLst>
          </a:prstGeom>
          <a:solidFill>
            <a:srgbClr val="437066"/>
          </a:solidFill>
          <a:ln/>
        </p:spPr>
        <p:txBody>
          <a:bodyPr/>
          <a:lstStyle/>
          <a:p>
            <a:endParaRPr lang="vi-VN"/>
          </a:p>
        </p:txBody>
      </p:sp>
      <p:pic>
        <p:nvPicPr>
          <p:cNvPr id="6" name="Image 1" descr="preencoded.png"/>
          <p:cNvPicPr>
            <a:picLocks noChangeAspect="1"/>
          </p:cNvPicPr>
          <p:nvPr/>
        </p:nvPicPr>
        <p:blipFill>
          <a:blip r:embed="rId4"/>
          <a:stretch>
            <a:fillRect/>
          </a:stretch>
        </p:blipFill>
        <p:spPr>
          <a:xfrm>
            <a:off x="4435851" y="1973053"/>
            <a:ext cx="272177" cy="340162"/>
          </a:xfrm>
          <a:prstGeom prst="rect">
            <a:avLst/>
          </a:prstGeom>
        </p:spPr>
      </p:pic>
      <p:sp>
        <p:nvSpPr>
          <p:cNvPr id="8" name="Text 4"/>
          <p:cNvSpPr/>
          <p:nvPr/>
        </p:nvSpPr>
        <p:spPr>
          <a:xfrm>
            <a:off x="1051083" y="2625400"/>
            <a:ext cx="7041832" cy="1669850"/>
          </a:xfrm>
          <a:prstGeom prst="rect">
            <a:avLst/>
          </a:prstGeom>
          <a:noFill/>
          <a:ln/>
        </p:spPr>
        <p:txBody>
          <a:bodyPr wrap="square" lIns="0" tIns="0" rIns="0" bIns="0" rtlCol="0" anchor="t"/>
          <a:lstStyle/>
          <a:p>
            <a:pPr>
              <a:lnSpc>
                <a:spcPts val="2850"/>
              </a:lnSpc>
            </a:pP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Wrapper/Adapter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Bộ</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bao</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bọc</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Bộ</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điều</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hợp</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marL="0" indent="0" algn="l">
              <a:lnSpc>
                <a:spcPts val="2850"/>
              </a:lnSpc>
              <a:buNone/>
            </a:pP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850"/>
              </a:lnSpc>
              <a:buNone/>
            </a:pP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Giúp</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các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hệ</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thống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có</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giao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diện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không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tương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thích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có</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thể</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giao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tiếp</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với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nhau</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bằng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cách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tạo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một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lớp</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phiên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dịch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p:txBody>
      </p:sp>
      <p:sp>
        <p:nvSpPr>
          <p:cNvPr id="9" name="Shape 5"/>
          <p:cNvSpPr/>
          <p:nvPr/>
        </p:nvSpPr>
        <p:spPr>
          <a:xfrm>
            <a:off x="793789" y="4720063"/>
            <a:ext cx="7556421" cy="121920"/>
          </a:xfrm>
          <a:prstGeom prst="roundRect">
            <a:avLst>
              <a:gd name="adj" fmla="val 78139"/>
            </a:avLst>
          </a:prstGeom>
          <a:solidFill>
            <a:srgbClr val="437066"/>
          </a:solidFill>
          <a:ln/>
        </p:spPr>
        <p:txBody>
          <a:bodyPr/>
          <a:lstStyle/>
          <a:p>
            <a:endParaRPr lang="vi-VN"/>
          </a:p>
        </p:txBody>
      </p:sp>
      <p:sp>
        <p:nvSpPr>
          <p:cNvPr id="10" name="Shape 6"/>
          <p:cNvSpPr/>
          <p:nvPr/>
        </p:nvSpPr>
        <p:spPr>
          <a:xfrm>
            <a:off x="4231778" y="4410382"/>
            <a:ext cx="680442" cy="680442"/>
          </a:xfrm>
          <a:prstGeom prst="roundRect">
            <a:avLst>
              <a:gd name="adj" fmla="val 134383"/>
            </a:avLst>
          </a:prstGeom>
          <a:solidFill>
            <a:srgbClr val="437066"/>
          </a:solidFill>
          <a:ln/>
        </p:spPr>
        <p:txBody>
          <a:bodyPr/>
          <a:lstStyle/>
          <a:p>
            <a:endParaRPr lang="vi-VN"/>
          </a:p>
        </p:txBody>
      </p:sp>
      <p:pic>
        <p:nvPicPr>
          <p:cNvPr id="11" name="Image 2" descr="preencoded.png"/>
          <p:cNvPicPr>
            <a:picLocks noChangeAspect="1"/>
          </p:cNvPicPr>
          <p:nvPr/>
        </p:nvPicPr>
        <p:blipFill>
          <a:blip r:embed="rId5"/>
          <a:stretch>
            <a:fillRect/>
          </a:stretch>
        </p:blipFill>
        <p:spPr>
          <a:xfrm>
            <a:off x="4435851" y="4580522"/>
            <a:ext cx="272177" cy="340162"/>
          </a:xfrm>
          <a:prstGeom prst="rect">
            <a:avLst/>
          </a:prstGeom>
        </p:spPr>
      </p:pic>
      <p:sp>
        <p:nvSpPr>
          <p:cNvPr id="13" name="Text 8"/>
          <p:cNvSpPr/>
          <p:nvPr/>
        </p:nvSpPr>
        <p:spPr>
          <a:xfrm>
            <a:off x="1051023" y="5260964"/>
            <a:ext cx="7041832" cy="1598294"/>
          </a:xfrm>
          <a:prstGeom prst="rect">
            <a:avLst/>
          </a:prstGeom>
          <a:noFill/>
          <a:ln/>
        </p:spPr>
        <p:txBody>
          <a:bodyPr wrap="square" lIns="0" tIns="0" rIns="0" bIns="0" rtlCol="0" anchor="t"/>
          <a:lstStyle/>
          <a:p>
            <a:pPr>
              <a:lnSpc>
                <a:spcPts val="2850"/>
              </a:lnSpc>
            </a:pP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Interceptor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Bộ</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đánh</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chặn</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marL="0" indent="0" algn="l">
              <a:lnSpc>
                <a:spcPts val="2850"/>
              </a:lnSpc>
              <a:buNone/>
            </a:pP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850"/>
              </a:lnSpc>
              <a:buNone/>
            </a:pP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Cho phép chèn các logic tùy biến vào luồng xử lý của ứng dụng mà không cần thay đổi mã nguồn gốc.</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21638" y="566976"/>
            <a:ext cx="11517154" cy="644366"/>
          </a:xfrm>
          <a:prstGeom prst="rect">
            <a:avLst/>
          </a:prstGeom>
          <a:noFill/>
          <a:ln/>
        </p:spPr>
        <p:txBody>
          <a:bodyPr wrap="none" lIns="0" tIns="0" rIns="0" bIns="0" rtlCol="0" anchor="t"/>
          <a:lstStyle/>
          <a:p>
            <a:pPr marL="0" indent="0" algn="l">
              <a:lnSpc>
                <a:spcPts val="5050"/>
              </a:lnSpc>
              <a:buNone/>
            </a:pP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Wrapper: </a:t>
            </a:r>
          </a:p>
          <a:p>
            <a:pPr>
              <a:lnSpc>
                <a:spcPts val="5050"/>
              </a:lnSpc>
            </a:pPr>
            <a:r>
              <a:rPr lang="en-US" sz="4000" dirty="0">
                <a:solidFill>
                  <a:srgbClr val="272D45"/>
                </a:solidFill>
                <a:latin typeface="Times New Roman" panose="02020603050405020304" pitchFamily="18" charset="0"/>
                <a:ea typeface="Kanit Light" pitchFamily="34" charset="-122"/>
                <a:cs typeface="Times New Roman" panose="02020603050405020304" pitchFamily="18" charset="0"/>
              </a:rPr>
              <a:t>G</a:t>
            </a:r>
            <a:r>
              <a:rPr lang="vi-VN" sz="4000" dirty="0">
                <a:solidFill>
                  <a:srgbClr val="272D45"/>
                </a:solidFill>
                <a:latin typeface="Times New Roman" panose="02020603050405020304" pitchFamily="18" charset="0"/>
                <a:ea typeface="Kanit Light" pitchFamily="34" charset="-122"/>
                <a:cs typeface="Times New Roman" panose="02020603050405020304" pitchFamily="18" charset="0"/>
              </a:rPr>
              <a:t>iải quyết vấn đề không tương thích</a:t>
            </a:r>
            <a:r>
              <a:rPr lang="en-US" sz="40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4000" dirty="0" err="1">
                <a:solidFill>
                  <a:srgbClr val="272D45"/>
                </a:solidFill>
                <a:latin typeface="Times New Roman" panose="02020603050405020304" pitchFamily="18" charset="0"/>
                <a:ea typeface="Kanit Light" pitchFamily="34" charset="-122"/>
                <a:cs typeface="Times New Roman" panose="02020603050405020304" pitchFamily="18" charset="0"/>
              </a:rPr>
              <a:t>giữa</a:t>
            </a:r>
            <a:r>
              <a:rPr lang="vi-VN" sz="4000" dirty="0">
                <a:solidFill>
                  <a:srgbClr val="272D45"/>
                </a:solidFill>
                <a:latin typeface="Times New Roman" panose="02020603050405020304" pitchFamily="18" charset="0"/>
                <a:ea typeface="Kanit Light" pitchFamily="34" charset="-122"/>
                <a:cs typeface="Times New Roman" panose="02020603050405020304" pitchFamily="18" charset="0"/>
              </a:rPr>
              <a:t> các </a:t>
            </a:r>
            <a:r>
              <a:rPr lang="en-US" sz="4000" dirty="0">
                <a:solidFill>
                  <a:srgbClr val="272D45"/>
                </a:solidFill>
                <a:latin typeface="Times New Roman" panose="02020603050405020304" pitchFamily="18" charset="0"/>
                <a:ea typeface="Kanit Light" pitchFamily="34" charset="-122"/>
                <a:cs typeface="Times New Roman" panose="02020603050405020304" pitchFamily="18" charset="0"/>
              </a:rPr>
              <a:t>Interface</a:t>
            </a:r>
          </a:p>
        </p:txBody>
      </p:sp>
      <p:sp>
        <p:nvSpPr>
          <p:cNvPr id="3" name="Text 1"/>
          <p:cNvSpPr/>
          <p:nvPr/>
        </p:nvSpPr>
        <p:spPr>
          <a:xfrm>
            <a:off x="721638" y="2008235"/>
            <a:ext cx="6342102" cy="6039913"/>
          </a:xfrm>
          <a:prstGeom prst="rect">
            <a:avLst/>
          </a:prstGeom>
          <a:noFill/>
          <a:ln/>
        </p:spPr>
        <p:txBody>
          <a:bodyPr wrap="square" lIns="0" tIns="0" rIns="0" bIns="0" rtlCol="0" anchor="t"/>
          <a:lstStyle/>
          <a:p>
            <a:pPr marL="0" indent="0" algn="l">
              <a:lnSpc>
                <a:spcPts val="2550"/>
              </a:lnSpc>
              <a:buNone/>
            </a:pP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l">
              <a:lnSpc>
                <a:spcPts val="2550"/>
              </a:lnSpc>
              <a:buNone/>
            </a:pP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550"/>
              </a:lnSpc>
              <a:buNone/>
            </a:pP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550"/>
              </a:lnSpc>
              <a:buNone/>
            </a:pP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Wrapper là một mẫu thiết kế giúp các thành phần phần mềm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có</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interface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không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tương thích có thể làm việc cùng nhau. Nó đóng vai trò như một "bộ phiên dịch", chuyển đổi các yêu cầu từ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một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interface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này</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sang định dạng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interface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khác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có thể hiểu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được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p>
          <a:p>
            <a:pPr algn="just">
              <a:lnSpc>
                <a:spcPts val="2550"/>
              </a:lnSpc>
            </a:pP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algn="just">
              <a:lnSpc>
                <a:spcPts val="2550"/>
              </a:lnSpc>
            </a:pP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Ví</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dụ</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điển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hình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Amazon S3</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hỗ</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trợ</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cả</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giao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thức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RESTful</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hiện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đại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các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giao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thức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truyền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thống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hơn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nhờ</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vào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việc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sử</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dụng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các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wrapper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để</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đảm</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bảo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khả</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năng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tương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thích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marL="0" indent="0" algn="l">
              <a:lnSpc>
                <a:spcPts val="2550"/>
              </a:lnSpc>
              <a:buNone/>
            </a:pPr>
            <a:endParaRPr lang="en-US" sz="2400" dirty="0">
              <a:latin typeface="Times New Roman" panose="02020603050405020304" pitchFamily="18" charset="0"/>
              <a:cs typeface="Times New Roman" panose="02020603050405020304" pitchFamily="18" charset="0"/>
            </a:endParaRPr>
          </a:p>
        </p:txBody>
      </p:sp>
      <p:pic>
        <p:nvPicPr>
          <p:cNvPr id="5" name="Image 0" descr="preencoded.png"/>
          <p:cNvPicPr>
            <a:picLocks noChangeAspect="1"/>
          </p:cNvPicPr>
          <p:nvPr/>
        </p:nvPicPr>
        <p:blipFill>
          <a:blip r:embed="rId3"/>
          <a:stretch>
            <a:fillRect/>
          </a:stretch>
        </p:blipFill>
        <p:spPr>
          <a:xfrm>
            <a:off x="7822416" y="1985018"/>
            <a:ext cx="6086346" cy="608634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732002"/>
            <a:ext cx="7080409" cy="708779"/>
          </a:xfrm>
          <a:prstGeom prst="rect">
            <a:avLst/>
          </a:prstGeom>
          <a:noFill/>
          <a:ln/>
        </p:spPr>
        <p:txBody>
          <a:bodyPr wrap="none" lIns="0" tIns="0" rIns="0" bIns="0" rtlCol="0" anchor="t"/>
          <a:lstStyle/>
          <a:p>
            <a:pPr marL="0" indent="0" algn="l">
              <a:lnSpc>
                <a:spcPts val="5550"/>
              </a:lnSpc>
              <a:buNone/>
            </a:pP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Wrapper và Vấn Đề Mở Rộng</a:t>
            </a:r>
            <a:endParaRPr lang="en-US" sz="5400" dirty="0">
              <a:latin typeface="Times New Roman" panose="02020603050405020304" pitchFamily="18" charset="0"/>
              <a:cs typeface="Times New Roman" panose="02020603050405020304" pitchFamily="18" charset="0"/>
            </a:endParaRPr>
          </a:p>
        </p:txBody>
      </p:sp>
      <p:sp>
        <p:nvSpPr>
          <p:cNvPr id="3" name="Shape 1"/>
          <p:cNvSpPr/>
          <p:nvPr/>
        </p:nvSpPr>
        <p:spPr>
          <a:xfrm>
            <a:off x="793790" y="3007757"/>
            <a:ext cx="5375910" cy="283488"/>
          </a:xfrm>
          <a:prstGeom prst="roundRect">
            <a:avLst>
              <a:gd name="adj" fmla="val 33606"/>
            </a:avLst>
          </a:prstGeom>
          <a:solidFill>
            <a:srgbClr val="DFECE9"/>
          </a:solidFill>
          <a:ln w="7620">
            <a:solidFill>
              <a:srgbClr val="C5D2CF"/>
            </a:solidFill>
            <a:prstDash val="solid"/>
          </a:ln>
        </p:spPr>
        <p:txBody>
          <a:bodyPr/>
          <a:lstStyle/>
          <a:p>
            <a:endParaRPr lang="vi-VN"/>
          </a:p>
        </p:txBody>
      </p:sp>
      <p:sp>
        <p:nvSpPr>
          <p:cNvPr id="4" name="Shape 2"/>
          <p:cNvSpPr/>
          <p:nvPr/>
        </p:nvSpPr>
        <p:spPr>
          <a:xfrm>
            <a:off x="793790" y="3007757"/>
            <a:ext cx="107513" cy="283488"/>
          </a:xfrm>
          <a:prstGeom prst="roundRect">
            <a:avLst>
              <a:gd name="adj" fmla="val 88610"/>
            </a:avLst>
          </a:prstGeom>
          <a:solidFill>
            <a:srgbClr val="437066"/>
          </a:solidFill>
          <a:ln/>
        </p:spPr>
        <p:txBody>
          <a:bodyPr/>
          <a:lstStyle/>
          <a:p>
            <a:endParaRPr lang="vi-VN"/>
          </a:p>
        </p:txBody>
      </p:sp>
      <p:sp>
        <p:nvSpPr>
          <p:cNvPr id="5" name="Text 3"/>
          <p:cNvSpPr/>
          <p:nvPr/>
        </p:nvSpPr>
        <p:spPr>
          <a:xfrm>
            <a:off x="6339721" y="3007757"/>
            <a:ext cx="833676" cy="283488"/>
          </a:xfrm>
          <a:prstGeom prst="rect">
            <a:avLst/>
          </a:prstGeom>
          <a:noFill/>
          <a:ln/>
        </p:spPr>
        <p:txBody>
          <a:bodyPr wrap="none" lIns="0" tIns="0" rIns="0" bIns="0" rtlCol="0" anchor="t"/>
          <a:lstStyle/>
          <a:p>
            <a:pPr marL="0" indent="0" algn="l">
              <a:lnSpc>
                <a:spcPts val="2200"/>
              </a:lnSpc>
              <a:buNone/>
            </a:pPr>
            <a:r>
              <a:rPr lang="en-US" sz="2200" dirty="0">
                <a:solidFill>
                  <a:srgbClr val="2C3249"/>
                </a:solidFill>
                <a:latin typeface="Kanit Light" pitchFamily="34" charset="0"/>
                <a:ea typeface="Kanit Light" pitchFamily="34" charset="-122"/>
                <a:cs typeface="Kanit Light" pitchFamily="34" charset="-120"/>
              </a:rPr>
              <a:t>O(N^2)</a:t>
            </a:r>
            <a:endParaRPr lang="en-US" sz="2200" dirty="0"/>
          </a:p>
        </p:txBody>
      </p:sp>
      <p:sp>
        <p:nvSpPr>
          <p:cNvPr id="7" name="Text 5"/>
          <p:cNvSpPr/>
          <p:nvPr/>
        </p:nvSpPr>
        <p:spPr>
          <a:xfrm>
            <a:off x="793790" y="3574613"/>
            <a:ext cx="6379607" cy="1579127"/>
          </a:xfrm>
          <a:prstGeom prst="rect">
            <a:avLst/>
          </a:prstGeom>
          <a:noFill/>
          <a:ln/>
        </p:spPr>
        <p:txBody>
          <a:bodyPr wrap="square" lIns="0" tIns="0" rIns="0" bIns="0" rtlCol="0" anchor="t"/>
          <a:lstStyle/>
          <a:p>
            <a:pPr algn="just">
              <a:lnSpc>
                <a:spcPts val="2850"/>
              </a:lnSpc>
            </a:pP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Wrapper</a:t>
            </a: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850"/>
              </a:lnSpc>
              <a:buNone/>
            </a:pP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Với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N ứng dụng, việc giao tiếp trực tiếp giữa chúng có thể đòi hỏi tới </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O(N²)</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wrapper, dẫn đến sự phức tạp và khó quản lý khi hệ thống phát triển.</a:t>
            </a:r>
            <a:endParaRPr lang="en-US" sz="2400" dirty="0">
              <a:latin typeface="Times New Roman" panose="02020603050405020304" pitchFamily="18" charset="0"/>
              <a:cs typeface="Times New Roman" panose="02020603050405020304" pitchFamily="18" charset="0"/>
            </a:endParaRPr>
          </a:p>
        </p:txBody>
      </p:sp>
      <p:sp>
        <p:nvSpPr>
          <p:cNvPr id="8" name="Shape 6"/>
          <p:cNvSpPr/>
          <p:nvPr/>
        </p:nvSpPr>
        <p:spPr>
          <a:xfrm>
            <a:off x="7456884" y="3007757"/>
            <a:ext cx="5649397" cy="283488"/>
          </a:xfrm>
          <a:prstGeom prst="roundRect">
            <a:avLst>
              <a:gd name="adj" fmla="val 33606"/>
            </a:avLst>
          </a:prstGeom>
          <a:solidFill>
            <a:srgbClr val="DFECE9"/>
          </a:solidFill>
          <a:ln w="7620">
            <a:solidFill>
              <a:srgbClr val="C5D2CF"/>
            </a:solidFill>
            <a:prstDash val="solid"/>
          </a:ln>
        </p:spPr>
        <p:txBody>
          <a:bodyPr/>
          <a:lstStyle/>
          <a:p>
            <a:endParaRPr lang="vi-VN"/>
          </a:p>
        </p:txBody>
      </p:sp>
      <p:sp>
        <p:nvSpPr>
          <p:cNvPr id="9" name="Text 7"/>
          <p:cNvSpPr/>
          <p:nvPr/>
        </p:nvSpPr>
        <p:spPr>
          <a:xfrm>
            <a:off x="13276302" y="3007757"/>
            <a:ext cx="560308" cy="283488"/>
          </a:xfrm>
          <a:prstGeom prst="rect">
            <a:avLst/>
          </a:prstGeom>
          <a:noFill/>
          <a:ln/>
        </p:spPr>
        <p:txBody>
          <a:bodyPr wrap="none" lIns="0" tIns="0" rIns="0" bIns="0" rtlCol="0" anchor="t"/>
          <a:lstStyle/>
          <a:p>
            <a:pPr marL="0" indent="0" algn="l">
              <a:lnSpc>
                <a:spcPts val="2200"/>
              </a:lnSpc>
              <a:buNone/>
            </a:pPr>
            <a:r>
              <a:rPr lang="en-US" sz="2200" dirty="0">
                <a:solidFill>
                  <a:srgbClr val="2C3249"/>
                </a:solidFill>
                <a:latin typeface="Kanit Light" pitchFamily="34" charset="0"/>
                <a:ea typeface="Kanit Light" pitchFamily="34" charset="-122"/>
                <a:cs typeface="Kanit Light" pitchFamily="34" charset="-120"/>
              </a:rPr>
              <a:t>O(N)</a:t>
            </a:r>
            <a:endParaRPr lang="en-US" sz="2200" dirty="0"/>
          </a:p>
        </p:txBody>
      </p:sp>
      <p:sp>
        <p:nvSpPr>
          <p:cNvPr id="11" name="Text 9"/>
          <p:cNvSpPr/>
          <p:nvPr/>
        </p:nvSpPr>
        <p:spPr>
          <a:xfrm>
            <a:off x="7456884" y="3574613"/>
            <a:ext cx="6379726" cy="1942029"/>
          </a:xfrm>
          <a:prstGeom prst="rect">
            <a:avLst/>
          </a:prstGeom>
          <a:noFill/>
          <a:ln/>
        </p:spPr>
        <p:txBody>
          <a:bodyPr wrap="square" lIns="0" tIns="0" rIns="0" bIns="0" rtlCol="0" anchor="t"/>
          <a:lstStyle/>
          <a:p>
            <a:pPr algn="just">
              <a:lnSpc>
                <a:spcPts val="2850"/>
              </a:lnSpc>
            </a:pP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Broker Middleware</a:t>
            </a: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850"/>
              </a:lnSpc>
              <a:buNone/>
            </a:pP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Khi sử dụng </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middleware dạng broker</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số lượng wrapper cần thiết giảm xuống chỉ còn </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O(N)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Mỗi ứng dụng chỉ cần một wrapper để giao tiếp với broker, giúp đơn giản hóa kiến trúc.</a:t>
            </a:r>
            <a:endParaRPr lang="en-US" sz="2400" dirty="0">
              <a:latin typeface="Times New Roman" panose="02020603050405020304" pitchFamily="18" charset="0"/>
              <a:cs typeface="Times New Roman" panose="02020603050405020304" pitchFamily="18" charset="0"/>
            </a:endParaRPr>
          </a:p>
        </p:txBody>
      </p:sp>
      <p:sp>
        <p:nvSpPr>
          <p:cNvPr id="12" name="Text 10"/>
          <p:cNvSpPr/>
          <p:nvPr/>
        </p:nvSpPr>
        <p:spPr>
          <a:xfrm>
            <a:off x="793790" y="5771793"/>
            <a:ext cx="13042821" cy="725805"/>
          </a:xfrm>
          <a:prstGeom prst="rect">
            <a:avLst/>
          </a:prstGeom>
          <a:noFill/>
          <a:ln/>
        </p:spPr>
        <p:txBody>
          <a:bodyPr wrap="square" lIns="0" tIns="0" rIns="0" bIns="0" rtlCol="0" anchor="t"/>
          <a:lstStyle/>
          <a:p>
            <a:pPr marL="0" indent="0" algn="l">
              <a:lnSpc>
                <a:spcPts val="2850"/>
              </a:lnSpc>
              <a:buNone/>
            </a:pP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Ví dụ, một </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message broker</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(như Kafka hoặc RabbitMQ) đóng vai trò trung gian, nhận tin nhắn từ các nhà sản xuất và chuyển tiếp đến các bên tiêu thụ, loại bỏ nhu cầu các ứng dụng phải biết về nhau.</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BDC7A9-73C6-6447-1692-50D6B1835C26}"/>
            </a:ext>
          </a:extLst>
        </p:cNvPr>
        <p:cNvGrpSpPr/>
        <p:nvPr/>
      </p:nvGrpSpPr>
      <p:grpSpPr>
        <a:xfrm>
          <a:off x="0" y="0"/>
          <a:ext cx="0" cy="0"/>
          <a:chOff x="0" y="0"/>
          <a:chExt cx="0" cy="0"/>
        </a:xfrm>
      </p:grpSpPr>
      <p:pic>
        <p:nvPicPr>
          <p:cNvPr id="10" name="Picture 9" descr="A diagram of a wrapper and a broker&#10;&#10;AI-generated content may be incorrect.">
            <a:extLst>
              <a:ext uri="{FF2B5EF4-FFF2-40B4-BE49-F238E27FC236}">
                <a16:creationId xmlns:a16="http://schemas.microsoft.com/office/drawing/2014/main" id="{29E065D7-EF72-4765-7965-AE738DBA7658}"/>
              </a:ext>
            </a:extLst>
          </p:cNvPr>
          <p:cNvPicPr>
            <a:picLocks noChangeAspect="1"/>
          </p:cNvPicPr>
          <p:nvPr/>
        </p:nvPicPr>
        <p:blipFill>
          <a:blip r:embed="rId3"/>
          <a:stretch>
            <a:fillRect/>
          </a:stretch>
        </p:blipFill>
        <p:spPr>
          <a:xfrm>
            <a:off x="772160" y="1121359"/>
            <a:ext cx="13086079" cy="5986879"/>
          </a:xfrm>
          <a:prstGeom prst="rect">
            <a:avLst/>
          </a:prstGeom>
        </p:spPr>
      </p:pic>
    </p:spTree>
    <p:extLst>
      <p:ext uri="{BB962C8B-B14F-4D97-AF65-F5344CB8AC3E}">
        <p14:creationId xmlns:p14="http://schemas.microsoft.com/office/powerpoint/2010/main" val="1599968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D39272-795C-E16E-2826-F963B6FAEEF9}"/>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40DB73BF-A1BB-618B-D823-A3F22E1941C9}"/>
              </a:ext>
            </a:extLst>
          </p:cNvPr>
          <p:cNvSpPr/>
          <p:nvPr/>
        </p:nvSpPr>
        <p:spPr>
          <a:xfrm>
            <a:off x="721638" y="566976"/>
            <a:ext cx="11517154" cy="644366"/>
          </a:xfrm>
          <a:prstGeom prst="rect">
            <a:avLst/>
          </a:prstGeom>
          <a:noFill/>
          <a:ln/>
        </p:spPr>
        <p:txBody>
          <a:bodyPr wrap="none" lIns="0" tIns="0" rIns="0" bIns="0" rtlCol="0" anchor="t"/>
          <a:lstStyle/>
          <a:p>
            <a:pPr>
              <a:lnSpc>
                <a:spcPts val="5550"/>
              </a:lnSpc>
            </a:pP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Interceptor:</a:t>
            </a:r>
            <a:endParaRPr lang="en-US" sz="5400" dirty="0">
              <a:latin typeface="Times New Roman" panose="02020603050405020304" pitchFamily="18" charset="0"/>
              <a:cs typeface="Times New Roman" panose="02020603050405020304" pitchFamily="18" charset="0"/>
            </a:endParaRPr>
          </a:p>
        </p:txBody>
      </p:sp>
      <p:sp>
        <p:nvSpPr>
          <p:cNvPr id="3" name="Text 1">
            <a:extLst>
              <a:ext uri="{FF2B5EF4-FFF2-40B4-BE49-F238E27FC236}">
                <a16:creationId xmlns:a16="http://schemas.microsoft.com/office/drawing/2014/main" id="{77A19ECA-BCAE-F542-B7CF-3D936F0A9D46}"/>
              </a:ext>
            </a:extLst>
          </p:cNvPr>
          <p:cNvSpPr/>
          <p:nvPr/>
        </p:nvSpPr>
        <p:spPr>
          <a:xfrm>
            <a:off x="721638" y="3721509"/>
            <a:ext cx="12059811" cy="3933953"/>
          </a:xfrm>
          <a:prstGeom prst="rect">
            <a:avLst/>
          </a:prstGeom>
          <a:noFill/>
          <a:ln/>
        </p:spPr>
        <p:txBody>
          <a:bodyPr wrap="square" lIns="0" tIns="0" rIns="0" bIns="0" rtlCol="0" anchor="t"/>
          <a:lstStyle/>
          <a:p>
            <a:pPr algn="just">
              <a:lnSpc>
                <a:spcPts val="2850"/>
              </a:lnSpc>
            </a:pP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algn="just">
              <a:lnSpc>
                <a:spcPts val="2850"/>
              </a:lnSpc>
            </a:pP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Interceptor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một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cơ</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chế</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đặc</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biệt</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mạnh</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m</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ẽ</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cho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phép</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chèn</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các</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logic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tùy</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biến</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vào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luồng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xử</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lý</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của</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hệ</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thống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không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cần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thay</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đổi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mã</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nguồn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gốc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của</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ứng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dụng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p>
          <a:p>
            <a:pPr algn="just">
              <a:lnSpc>
                <a:spcPts val="2850"/>
              </a:lnSpc>
            </a:pP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algn="just">
              <a:lnSpc>
                <a:spcPts val="2850"/>
              </a:lnSpc>
            </a:pP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Điều</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này</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mang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lại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sự</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linh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hoạt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cho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ứng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dụng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hỗ</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trợ</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các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nhiệm</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vụ</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phi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chức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năng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như</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bảo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mật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ví</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dụ</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xác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thực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ủy</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quyền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ghi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log,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sao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chép</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dữ</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liệu</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điều</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chỉnh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hành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vi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của</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hệ</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thống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theo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thời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gian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thực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p>
          <a:p>
            <a:pPr algn="just">
              <a:lnSpc>
                <a:spcPts val="2850"/>
              </a:lnSpc>
            </a:pP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algn="just">
              <a:lnSpc>
                <a:spcPts val="2850"/>
              </a:lnSpc>
            </a:pP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Các interceptor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được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cấu</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hình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để</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hoạt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động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tại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các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điểm</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cụ</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thể</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trong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quá</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trình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xử</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lý</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giúp</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tách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biệt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các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mối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quan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tâm</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nâng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cao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khả</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năng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bảo</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trì</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của</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mã</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pPr algn="just">
              <a:lnSpc>
                <a:spcPts val="2850"/>
              </a:lnSpc>
            </a:pPr>
            <a:endParaRPr lang="en-US" sz="2400" dirty="0">
              <a:latin typeface="Times New Roman" panose="02020603050405020304" pitchFamily="18" charset="0"/>
              <a:cs typeface="Times New Roman" panose="02020603050405020304" pitchFamily="18" charset="0"/>
            </a:endParaRPr>
          </a:p>
          <a:p>
            <a:pPr algn="just">
              <a:lnSpc>
                <a:spcPts val="2850"/>
              </a:lnSpc>
            </a:pPr>
            <a:endParaRPr lang="en-US" sz="2400"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3"/>
          <a:stretch>
            <a:fillRect/>
          </a:stretch>
        </p:blipFill>
        <p:spPr>
          <a:xfrm>
            <a:off x="5439267" y="0"/>
            <a:ext cx="8655761" cy="3721509"/>
          </a:xfrm>
          <a:prstGeom prst="rect">
            <a:avLst/>
          </a:prstGeom>
        </p:spPr>
      </p:pic>
    </p:spTree>
    <p:extLst>
      <p:ext uri="{BB962C8B-B14F-4D97-AF65-F5344CB8AC3E}">
        <p14:creationId xmlns:p14="http://schemas.microsoft.com/office/powerpoint/2010/main" val="4190775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047274"/>
            <a:ext cx="6898481" cy="708779"/>
          </a:xfrm>
          <a:prstGeom prst="rect">
            <a:avLst/>
          </a:prstGeom>
          <a:noFill/>
          <a:ln/>
        </p:spPr>
        <p:txBody>
          <a:bodyPr wrap="none" lIns="0" tIns="0" rIns="0" bIns="0" rtlCol="0" anchor="t"/>
          <a:lstStyle/>
          <a:p>
            <a:pPr marL="0" indent="0" algn="l">
              <a:lnSpc>
                <a:spcPts val="5550"/>
              </a:lnSpc>
              <a:buNone/>
            </a:pP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Cách Interceptor </a:t>
            </a:r>
            <a:r>
              <a:rPr lang="en-US" sz="5400" dirty="0" err="1">
                <a:solidFill>
                  <a:srgbClr val="272D45"/>
                </a:solidFill>
                <a:latin typeface="Times New Roman" panose="02020603050405020304" pitchFamily="18" charset="0"/>
                <a:ea typeface="Kanit Light" pitchFamily="34" charset="-122"/>
                <a:cs typeface="Times New Roman" panose="02020603050405020304" pitchFamily="18" charset="0"/>
              </a:rPr>
              <a:t>hoạt</a:t>
            </a:r>
            <a:r>
              <a:rPr lang="en-US" sz="5400"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5400" dirty="0" err="1">
                <a:solidFill>
                  <a:srgbClr val="272D45"/>
                </a:solidFill>
                <a:latin typeface="Times New Roman" panose="02020603050405020304" pitchFamily="18" charset="0"/>
                <a:ea typeface="Kanit Light" pitchFamily="34" charset="-122"/>
                <a:cs typeface="Times New Roman" panose="02020603050405020304" pitchFamily="18" charset="0"/>
              </a:rPr>
              <a:t>động</a:t>
            </a:r>
            <a:endParaRPr lang="en-US" sz="5400" dirty="0">
              <a:latin typeface="Times New Roman" panose="02020603050405020304" pitchFamily="18" charset="0"/>
              <a:cs typeface="Times New Roman" panose="02020603050405020304" pitchFamily="18" charset="0"/>
            </a:endParaRPr>
          </a:p>
        </p:txBody>
      </p:sp>
      <p:pic>
        <p:nvPicPr>
          <p:cNvPr id="3" name="Image 0" descr="preencoded.png"/>
          <p:cNvPicPr>
            <a:picLocks noChangeAspect="1"/>
          </p:cNvPicPr>
          <p:nvPr/>
        </p:nvPicPr>
        <p:blipFill>
          <a:blip r:embed="rId3"/>
          <a:stretch>
            <a:fillRect/>
          </a:stretch>
        </p:blipFill>
        <p:spPr>
          <a:xfrm>
            <a:off x="793790" y="2209681"/>
            <a:ext cx="4347567" cy="907256"/>
          </a:xfrm>
          <a:prstGeom prst="rect">
            <a:avLst/>
          </a:prstGeom>
        </p:spPr>
      </p:pic>
      <p:sp>
        <p:nvSpPr>
          <p:cNvPr id="5" name="Text 2"/>
          <p:cNvSpPr/>
          <p:nvPr/>
        </p:nvSpPr>
        <p:spPr>
          <a:xfrm>
            <a:off x="1020604" y="3343751"/>
            <a:ext cx="3893939" cy="2064272"/>
          </a:xfrm>
          <a:prstGeom prst="rect">
            <a:avLst/>
          </a:prstGeom>
          <a:noFill/>
          <a:ln/>
        </p:spPr>
        <p:txBody>
          <a:bodyPr wrap="square" lIns="0" tIns="0" rIns="0" bIns="0" rtlCol="0" anchor="t"/>
          <a:lstStyle/>
          <a:p>
            <a:pPr algn="just">
              <a:lnSpc>
                <a:spcPts val="2850"/>
              </a:lnSpc>
            </a:pP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Bước</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1: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Gọi</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hàm</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cục</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bộ</a:t>
            </a: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850"/>
              </a:lnSpc>
              <a:buNone/>
            </a:pP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Ứng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dụng gọi một hàm thông qua giao diện cục bộ của đối tượng từ xa.</a:t>
            </a:r>
            <a:endParaRPr lang="en-US" sz="2400" dirty="0">
              <a:latin typeface="Times New Roman" panose="02020603050405020304" pitchFamily="18" charset="0"/>
              <a:cs typeface="Times New Roman" panose="02020603050405020304" pitchFamily="18" charset="0"/>
            </a:endParaRPr>
          </a:p>
        </p:txBody>
      </p:sp>
      <p:pic>
        <p:nvPicPr>
          <p:cNvPr id="6" name="Image 1" descr="preencoded.png"/>
          <p:cNvPicPr>
            <a:picLocks noChangeAspect="1"/>
          </p:cNvPicPr>
          <p:nvPr/>
        </p:nvPicPr>
        <p:blipFill>
          <a:blip r:embed="rId4"/>
          <a:stretch>
            <a:fillRect/>
          </a:stretch>
        </p:blipFill>
        <p:spPr>
          <a:xfrm>
            <a:off x="5141357" y="2209681"/>
            <a:ext cx="4347567" cy="907256"/>
          </a:xfrm>
          <a:prstGeom prst="rect">
            <a:avLst/>
          </a:prstGeom>
        </p:spPr>
      </p:pic>
      <p:sp>
        <p:nvSpPr>
          <p:cNvPr id="8" name="Text 4"/>
          <p:cNvSpPr/>
          <p:nvPr/>
        </p:nvSpPr>
        <p:spPr>
          <a:xfrm>
            <a:off x="5368171" y="3343751"/>
            <a:ext cx="3893939" cy="2064272"/>
          </a:xfrm>
          <a:prstGeom prst="rect">
            <a:avLst/>
          </a:prstGeom>
          <a:noFill/>
          <a:ln/>
        </p:spPr>
        <p:txBody>
          <a:bodyPr wrap="square" lIns="0" tIns="0" rIns="0" bIns="0" rtlCol="0" anchor="t"/>
          <a:lstStyle/>
          <a:p>
            <a:pPr algn="just">
              <a:lnSpc>
                <a:spcPts val="2850"/>
              </a:lnSpc>
            </a:pP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Bước</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2: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Chuyển</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thành</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lệnh</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tổng</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quát</a:t>
            </a: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850"/>
              </a:lnSpc>
              <a:buNone/>
            </a:pP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Cuộc</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gọi được chuyển đổi thành một lệnh tổng quát, sẵn sàng để truyền qua mạng.</a:t>
            </a:r>
            <a:endParaRPr lang="en-US" sz="2400" dirty="0">
              <a:latin typeface="Times New Roman" panose="02020603050405020304" pitchFamily="18" charset="0"/>
              <a:cs typeface="Times New Roman" panose="02020603050405020304" pitchFamily="18" charset="0"/>
            </a:endParaRPr>
          </a:p>
        </p:txBody>
      </p:sp>
      <p:pic>
        <p:nvPicPr>
          <p:cNvPr id="9" name="Image 2" descr="preencoded.png"/>
          <p:cNvPicPr>
            <a:picLocks noChangeAspect="1"/>
          </p:cNvPicPr>
          <p:nvPr/>
        </p:nvPicPr>
        <p:blipFill>
          <a:blip r:embed="rId5"/>
          <a:stretch>
            <a:fillRect/>
          </a:stretch>
        </p:blipFill>
        <p:spPr>
          <a:xfrm>
            <a:off x="9488924" y="2209681"/>
            <a:ext cx="4347567" cy="907256"/>
          </a:xfrm>
          <a:prstGeom prst="rect">
            <a:avLst/>
          </a:prstGeom>
        </p:spPr>
      </p:pic>
      <p:sp>
        <p:nvSpPr>
          <p:cNvPr id="11" name="Text 6"/>
          <p:cNvSpPr/>
          <p:nvPr/>
        </p:nvSpPr>
        <p:spPr>
          <a:xfrm>
            <a:off x="9715738" y="3343751"/>
            <a:ext cx="3893939" cy="2064271"/>
          </a:xfrm>
          <a:prstGeom prst="rect">
            <a:avLst/>
          </a:prstGeom>
          <a:noFill/>
          <a:ln/>
        </p:spPr>
        <p:txBody>
          <a:bodyPr wrap="square" lIns="0" tIns="0" rIns="0" bIns="0" rtlCol="0" anchor="t"/>
          <a:lstStyle/>
          <a:p>
            <a:pPr algn="just">
              <a:lnSpc>
                <a:spcPts val="2850"/>
              </a:lnSpc>
            </a:pP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Bước</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3: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Gửi</a:t>
            </a:r>
            <a:r>
              <a:rPr lang="en-US" sz="2400" dirty="0">
                <a:solidFill>
                  <a:srgbClr val="2C3249"/>
                </a:solidFill>
                <a:latin typeface="Times New Roman" panose="02020603050405020304" pitchFamily="18" charset="0"/>
                <a:ea typeface="Kanit Light" pitchFamily="34" charset="-122"/>
                <a:cs typeface="Times New Roman" panose="02020603050405020304" pitchFamily="18" charset="0"/>
              </a:rPr>
              <a:t> qua </a:t>
            </a:r>
            <a:r>
              <a:rPr lang="en-US" sz="2400" dirty="0" err="1">
                <a:solidFill>
                  <a:srgbClr val="2C3249"/>
                </a:solidFill>
                <a:latin typeface="Times New Roman" panose="02020603050405020304" pitchFamily="18" charset="0"/>
                <a:ea typeface="Kanit Light" pitchFamily="34" charset="-122"/>
                <a:cs typeface="Times New Roman" panose="02020603050405020304" pitchFamily="18" charset="0"/>
              </a:rPr>
              <a:t>mạng</a:t>
            </a:r>
            <a:endParaRPr lang="en-US" sz="2400" dirty="0">
              <a:solidFill>
                <a:srgbClr val="2C3249"/>
              </a:solidFill>
              <a:latin typeface="Times New Roman" panose="02020603050405020304" pitchFamily="18" charset="0"/>
              <a:ea typeface="Martel Sans" pitchFamily="34" charset="-122"/>
              <a:cs typeface="Times New Roman" panose="02020603050405020304" pitchFamily="18" charset="0"/>
            </a:endParaRPr>
          </a:p>
          <a:p>
            <a:pPr marL="0" indent="0" algn="just">
              <a:lnSpc>
                <a:spcPts val="2850"/>
              </a:lnSpc>
              <a:buNone/>
            </a:pP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Lệnh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tổng quát được gửi qua mạng đến đối tượng từ xa.</a:t>
            </a:r>
            <a:endParaRPr lang="en-US" sz="2400" dirty="0">
              <a:latin typeface="Times New Roman" panose="02020603050405020304" pitchFamily="18" charset="0"/>
              <a:cs typeface="Times New Roman" panose="02020603050405020304" pitchFamily="18" charset="0"/>
            </a:endParaRPr>
          </a:p>
        </p:txBody>
      </p:sp>
      <p:sp>
        <p:nvSpPr>
          <p:cNvPr id="12" name="Text 7"/>
          <p:cNvSpPr/>
          <p:nvPr/>
        </p:nvSpPr>
        <p:spPr>
          <a:xfrm>
            <a:off x="793790" y="5759172"/>
            <a:ext cx="13042821" cy="1423154"/>
          </a:xfrm>
          <a:prstGeom prst="rect">
            <a:avLst/>
          </a:prstGeom>
          <a:noFill/>
          <a:ln/>
        </p:spPr>
        <p:txBody>
          <a:bodyPr wrap="none" lIns="0" tIns="0" rIns="0" bIns="0" rtlCol="0" anchor="t"/>
          <a:lstStyle/>
          <a:p>
            <a:pPr marL="0" indent="0" algn="l">
              <a:lnSpc>
                <a:spcPts val="2850"/>
              </a:lnSpc>
              <a:buNone/>
            </a:pP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Trong quá trình này, interceptor có thể can thiệp để thực hiện các tác vụ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như</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p>
          <a:p>
            <a:pPr>
              <a:lnSpc>
                <a:spcPts val="2850"/>
              </a:lnSpc>
            </a:pP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Gọi</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tới</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nhiều</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bản</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sao</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(replica):</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Tăng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cường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tính</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sẵn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sàng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và</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cân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bằng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tải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p>
          <a:p>
            <a:pPr>
              <a:lnSpc>
                <a:spcPts val="2850"/>
              </a:lnSpc>
            </a:pP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Phân</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mảnh</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dữ</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liệu</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b="1" dirty="0" err="1">
                <a:solidFill>
                  <a:srgbClr val="2C3249"/>
                </a:solidFill>
                <a:latin typeface="Times New Roman" panose="02020603050405020304" pitchFamily="18" charset="0"/>
                <a:ea typeface="Martel Sans" pitchFamily="34" charset="-122"/>
                <a:cs typeface="Times New Roman" panose="02020603050405020304" pitchFamily="18" charset="0"/>
              </a:rPr>
              <a:t>lớn</a:t>
            </a:r>
            <a:r>
              <a:rPr lang="en-US" sz="2400" b="1" dirty="0">
                <a:solidFill>
                  <a:srgbClr val="2C3249"/>
                </a:solidFill>
                <a:latin typeface="Times New Roman" panose="02020603050405020304" pitchFamily="18" charset="0"/>
                <a:ea typeface="Martel Sans" pitchFamily="34" charset="-122"/>
                <a:cs typeface="Times New Roman" panose="02020603050405020304" pitchFamily="18" charset="0"/>
              </a:rPr>
              <a: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Chia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nhỏ</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dữ</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liệu</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để</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gửi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hiệu</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quả</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hơn</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qua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mạng</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tối</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ưu</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hóa</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hiệu</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 </a:t>
            </a:r>
            <a:r>
              <a:rPr lang="en-US" sz="2400" dirty="0" err="1">
                <a:solidFill>
                  <a:srgbClr val="2C3249"/>
                </a:solidFill>
                <a:latin typeface="Times New Roman" panose="02020603050405020304" pitchFamily="18" charset="0"/>
                <a:ea typeface="Martel Sans" pitchFamily="34" charset="-122"/>
                <a:cs typeface="Times New Roman" panose="02020603050405020304" pitchFamily="18" charset="0"/>
              </a:rPr>
              <a:t>suất</a:t>
            </a:r>
            <a:r>
              <a:rPr lang="en-US" sz="2400" dirty="0">
                <a:solidFill>
                  <a:srgbClr val="2C3249"/>
                </a:solidFill>
                <a:latin typeface="Times New Roman" panose="02020603050405020304" pitchFamily="18" charset="0"/>
                <a:ea typeface="Martel Sans" pitchFamily="34" charset="-122"/>
                <a:cs typeface="Times New Roman" panose="02020603050405020304" pitchFamily="18" charset="0"/>
              </a:rPr>
              <a:t>.</a:t>
            </a:r>
          </a:p>
          <a:p>
            <a:pPr marL="0" indent="0" algn="l">
              <a:lnSpc>
                <a:spcPts val="2850"/>
              </a:lnSpc>
              <a:buNone/>
            </a:pP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diagram of a software system&#10;&#10;AI-generated content may be incorrect.">
            <a:extLst>
              <a:ext uri="{FF2B5EF4-FFF2-40B4-BE49-F238E27FC236}">
                <a16:creationId xmlns:a16="http://schemas.microsoft.com/office/drawing/2014/main" id="{1ED197DB-287F-6984-6F39-AC85BF93CEA6}"/>
              </a:ext>
            </a:extLst>
          </p:cNvPr>
          <p:cNvPicPr>
            <a:picLocks noChangeAspect="1"/>
          </p:cNvPicPr>
          <p:nvPr/>
        </p:nvPicPr>
        <p:blipFill>
          <a:blip r:embed="rId3"/>
          <a:stretch>
            <a:fillRect/>
          </a:stretch>
        </p:blipFill>
        <p:spPr>
          <a:xfrm>
            <a:off x="4027889" y="940972"/>
            <a:ext cx="8825452" cy="6685280"/>
          </a:xfrm>
          <a:prstGeom prst="rect">
            <a:avLst/>
          </a:prstGeom>
        </p:spPr>
      </p:pic>
      <p:sp>
        <p:nvSpPr>
          <p:cNvPr id="2" name="Rectangle 1"/>
          <p:cNvSpPr/>
          <p:nvPr/>
        </p:nvSpPr>
        <p:spPr>
          <a:xfrm>
            <a:off x="1114527" y="535733"/>
            <a:ext cx="6252674" cy="707886"/>
          </a:xfrm>
          <a:prstGeom prst="rect">
            <a:avLst/>
          </a:prstGeom>
        </p:spPr>
        <p:txBody>
          <a:bodyPr wrap="none">
            <a:spAutoFit/>
          </a:bodyPr>
          <a:lstStyle/>
          <a:p>
            <a:r>
              <a:rPr lang="en-US" sz="4000" b="1" dirty="0" err="1">
                <a:solidFill>
                  <a:srgbClr val="272D45"/>
                </a:solidFill>
                <a:latin typeface="Times New Roman" panose="02020603050405020304" pitchFamily="18" charset="0"/>
                <a:ea typeface="Kanit Light" pitchFamily="34" charset="-122"/>
                <a:cs typeface="Times New Roman" panose="02020603050405020304" pitchFamily="18" charset="0"/>
              </a:rPr>
              <a:t>Cách</a:t>
            </a:r>
            <a:r>
              <a:rPr lang="en-US" sz="4000" b="1" dirty="0">
                <a:solidFill>
                  <a:srgbClr val="272D45"/>
                </a:solidFill>
                <a:latin typeface="Times New Roman" panose="02020603050405020304" pitchFamily="18" charset="0"/>
                <a:ea typeface="Kanit Light" pitchFamily="34" charset="-122"/>
                <a:cs typeface="Times New Roman" panose="02020603050405020304" pitchFamily="18" charset="0"/>
              </a:rPr>
              <a:t> Interceptor </a:t>
            </a:r>
            <a:r>
              <a:rPr lang="en-US" sz="4000" b="1" dirty="0" err="1">
                <a:solidFill>
                  <a:srgbClr val="272D45"/>
                </a:solidFill>
                <a:latin typeface="Times New Roman" panose="02020603050405020304" pitchFamily="18" charset="0"/>
                <a:ea typeface="Kanit Light" pitchFamily="34" charset="-122"/>
                <a:cs typeface="Times New Roman" panose="02020603050405020304" pitchFamily="18" charset="0"/>
              </a:rPr>
              <a:t>hoạt</a:t>
            </a:r>
            <a:r>
              <a:rPr lang="en-US" sz="4000" b="1" dirty="0">
                <a:solidFill>
                  <a:srgbClr val="272D45"/>
                </a:solidFill>
                <a:latin typeface="Times New Roman" panose="02020603050405020304" pitchFamily="18" charset="0"/>
                <a:ea typeface="Kanit Light" pitchFamily="34" charset="-122"/>
                <a:cs typeface="Times New Roman" panose="02020603050405020304" pitchFamily="18" charset="0"/>
              </a:rPr>
              <a:t> </a:t>
            </a:r>
            <a:r>
              <a:rPr lang="en-US" sz="4000" b="1" dirty="0" err="1">
                <a:solidFill>
                  <a:srgbClr val="272D45"/>
                </a:solidFill>
                <a:latin typeface="Times New Roman" panose="02020603050405020304" pitchFamily="18" charset="0"/>
                <a:ea typeface="Kanit Light" pitchFamily="34" charset="-122"/>
                <a:cs typeface="Times New Roman" panose="02020603050405020304" pitchFamily="18" charset="0"/>
              </a:rPr>
              <a:t>động</a:t>
            </a:r>
            <a:endParaRPr lang="en-US"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32882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491</TotalTime>
  <Words>4286</Words>
  <Application>Microsoft Office PowerPoint</Application>
  <PresentationFormat>Custom</PresentationFormat>
  <Paragraphs>202</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Times New Roman</vt:lpstr>
      <vt:lpstr>Kanit Light</vt:lpstr>
      <vt:lpstr>Arial</vt:lpstr>
      <vt:lpstr>Cambria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Trịnh Quang Tùng</cp:lastModifiedBy>
  <cp:revision>134</cp:revision>
  <dcterms:created xsi:type="dcterms:W3CDTF">2025-07-10T06:46:54Z</dcterms:created>
  <dcterms:modified xsi:type="dcterms:W3CDTF">2025-07-12T07:17:12Z</dcterms:modified>
</cp:coreProperties>
</file>